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7"/>
  </p:notesMasterIdLst>
  <p:handoutMasterIdLst>
    <p:handoutMasterId r:id="rId28"/>
  </p:handoutMasterIdLst>
  <p:sldIdLst>
    <p:sldId id="256" r:id="rId2"/>
    <p:sldId id="257" r:id="rId3"/>
    <p:sldId id="292" r:id="rId4"/>
    <p:sldId id="277" r:id="rId5"/>
    <p:sldId id="262" r:id="rId6"/>
    <p:sldId id="263" r:id="rId7"/>
    <p:sldId id="264" r:id="rId8"/>
    <p:sldId id="265" r:id="rId9"/>
    <p:sldId id="266" r:id="rId10"/>
    <p:sldId id="268" r:id="rId11"/>
    <p:sldId id="270" r:id="rId12"/>
    <p:sldId id="278" r:id="rId13"/>
    <p:sldId id="272" r:id="rId14"/>
    <p:sldId id="271" r:id="rId15"/>
    <p:sldId id="284" r:id="rId16"/>
    <p:sldId id="275" r:id="rId17"/>
    <p:sldId id="281" r:id="rId18"/>
    <p:sldId id="279" r:id="rId19"/>
    <p:sldId id="285" r:id="rId20"/>
    <p:sldId id="286" r:id="rId21"/>
    <p:sldId id="290" r:id="rId22"/>
    <p:sldId id="287" r:id="rId23"/>
    <p:sldId id="288" r:id="rId24"/>
    <p:sldId id="293" r:id="rId25"/>
    <p:sldId id="289" r:id="rId26"/>
  </p:sldIdLst>
  <p:sldSz cx="9144000" cy="6858000" type="screen4x3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FE9FF"/>
    <a:srgbClr val="0A476C"/>
    <a:srgbClr val="0D5D55"/>
    <a:srgbClr val="00395A"/>
    <a:srgbClr val="003399"/>
    <a:srgbClr val="A0BCFE"/>
    <a:srgbClr val="009999"/>
    <a:srgbClr val="A500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050" autoAdjust="0"/>
    <p:restoredTop sz="94660"/>
  </p:normalViewPr>
  <p:slideViewPr>
    <p:cSldViewPr snapToGrid="0" snapToObjects="1" showGuides="1">
      <p:cViewPr>
        <p:scale>
          <a:sx n="100" d="100"/>
          <a:sy n="100" d="100"/>
        </p:scale>
        <p:origin x="-72" y="-1032"/>
      </p:cViewPr>
      <p:guideLst>
        <p:guide orient="horz" pos="2160"/>
        <p:guide pos="259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Summer</a:t>
            </a:r>
            <a:r>
              <a:rPr lang="en-US" baseline="0"/>
              <a:t> - Boston</a:t>
            </a:r>
            <a:endParaRPr lang="en-US"/>
          </a:p>
        </c:rich>
      </c:tx>
      <c:layout>
        <c:manualLayout>
          <c:xMode val="edge"/>
          <c:yMode val="edge"/>
          <c:x val="0.21289588801399825"/>
          <c:y val="5.6074766355140186E-2"/>
        </c:manualLayout>
      </c:layout>
      <c:overlay val="0"/>
    </c:title>
    <c:autoTitleDeleted val="0"/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Comparisons!$A$47</c:f>
              <c:strCache>
                <c:ptCount val="1"/>
                <c:pt idx="0">
                  <c:v>Motor A</c:v>
                </c:pt>
              </c:strCache>
            </c:strRef>
          </c:tx>
          <c:invertIfNegative val="0"/>
          <c:cat>
            <c:strRef>
              <c:f>Comparisons!$B$46:$E$46</c:f>
              <c:strCache>
                <c:ptCount val="3"/>
                <c:pt idx="0">
                  <c:v>ISONE Z-63</c:v>
                </c:pt>
                <c:pt idx="1">
                  <c:v>MIX 4pm</c:v>
                </c:pt>
                <c:pt idx="2">
                  <c:v>MIX 6pm</c:v>
                </c:pt>
              </c:strCache>
            </c:strRef>
          </c:cat>
          <c:val>
            <c:numRef>
              <c:f>Comparisons!$B$47:$E$47</c:f>
              <c:numCache>
                <c:formatCode>General</c:formatCode>
                <c:ptCount val="4"/>
                <c:pt idx="0" formatCode="0.00">
                  <c:v>0.18000792550029721</c:v>
                </c:pt>
                <c:pt idx="1">
                  <c:v>0.24</c:v>
                </c:pt>
                <c:pt idx="2">
                  <c:v>0.19</c:v>
                </c:pt>
              </c:numCache>
            </c:numRef>
          </c:val>
        </c:ser>
        <c:ser>
          <c:idx val="1"/>
          <c:order val="1"/>
          <c:tx>
            <c:strRef>
              <c:f>Comparisons!$A$48</c:f>
              <c:strCache>
                <c:ptCount val="1"/>
                <c:pt idx="0">
                  <c:v>Motor B</c:v>
                </c:pt>
              </c:strCache>
            </c:strRef>
          </c:tx>
          <c:invertIfNegative val="0"/>
          <c:cat>
            <c:strRef>
              <c:f>Comparisons!$B$46:$E$46</c:f>
              <c:strCache>
                <c:ptCount val="3"/>
                <c:pt idx="0">
                  <c:v>ISONE Z-63</c:v>
                </c:pt>
                <c:pt idx="1">
                  <c:v>MIX 4pm</c:v>
                </c:pt>
                <c:pt idx="2">
                  <c:v>MIX 6pm</c:v>
                </c:pt>
              </c:strCache>
            </c:strRef>
          </c:cat>
          <c:val>
            <c:numRef>
              <c:f>Comparisons!$B$48:$E$48</c:f>
              <c:numCache>
                <c:formatCode>General</c:formatCode>
                <c:ptCount val="4"/>
                <c:pt idx="0" formatCode="0.00">
                  <c:v>0.11997226074895978</c:v>
                </c:pt>
                <c:pt idx="1">
                  <c:v>0.14000000000000001</c:v>
                </c:pt>
                <c:pt idx="2">
                  <c:v>0.12</c:v>
                </c:pt>
              </c:numCache>
            </c:numRef>
          </c:val>
        </c:ser>
        <c:ser>
          <c:idx val="2"/>
          <c:order val="2"/>
          <c:tx>
            <c:strRef>
              <c:f>Comparisons!$A$49</c:f>
              <c:strCache>
                <c:ptCount val="1"/>
                <c:pt idx="0">
                  <c:v>Motor C</c:v>
                </c:pt>
              </c:strCache>
            </c:strRef>
          </c:tx>
          <c:invertIfNegative val="0"/>
          <c:cat>
            <c:strRef>
              <c:f>Comparisons!$B$46:$E$46</c:f>
              <c:strCache>
                <c:ptCount val="3"/>
                <c:pt idx="0">
                  <c:v>ISONE Z-63</c:v>
                </c:pt>
                <c:pt idx="1">
                  <c:v>MIX 4pm</c:v>
                </c:pt>
                <c:pt idx="2">
                  <c:v>MIX 6pm</c:v>
                </c:pt>
              </c:strCache>
            </c:strRef>
          </c:cat>
          <c:val>
            <c:numRef>
              <c:f>Comparisons!$B$49:$E$49</c:f>
              <c:numCache>
                <c:formatCode>General</c:formatCode>
                <c:ptCount val="4"/>
                <c:pt idx="0" formatCode="0.00">
                  <c:v>6.9942540122845259E-2</c:v>
                </c:pt>
                <c:pt idx="1">
                  <c:v>0.08</c:v>
                </c:pt>
                <c:pt idx="2">
                  <c:v>0.1</c:v>
                </c:pt>
              </c:numCache>
            </c:numRef>
          </c:val>
        </c:ser>
        <c:ser>
          <c:idx val="3"/>
          <c:order val="3"/>
          <c:tx>
            <c:strRef>
              <c:f>Comparisons!$A$50</c:f>
              <c:strCache>
                <c:ptCount val="1"/>
                <c:pt idx="0">
                  <c:v>Motor D</c:v>
                </c:pt>
              </c:strCache>
            </c:strRef>
          </c:tx>
          <c:invertIfNegative val="0"/>
          <c:cat>
            <c:strRef>
              <c:f>Comparisons!$B$46:$E$46</c:f>
              <c:strCache>
                <c:ptCount val="3"/>
                <c:pt idx="0">
                  <c:v>ISONE Z-63</c:v>
                </c:pt>
                <c:pt idx="1">
                  <c:v>MIX 4pm</c:v>
                </c:pt>
                <c:pt idx="2">
                  <c:v>MIX 6pm</c:v>
                </c:pt>
              </c:strCache>
            </c:strRef>
          </c:cat>
          <c:val>
            <c:numRef>
              <c:f>Comparisons!$B$50:$E$50</c:f>
              <c:numCache>
                <c:formatCode>General</c:formatCode>
                <c:ptCount val="4"/>
                <c:pt idx="0" formatCode="0.00">
                  <c:v>0.23003764612641173</c:v>
                </c:pt>
                <c:pt idx="1">
                  <c:v>0.26</c:v>
                </c:pt>
                <c:pt idx="2">
                  <c:v>0.3</c:v>
                </c:pt>
              </c:numCache>
            </c:numRef>
          </c:val>
        </c:ser>
        <c:ser>
          <c:idx val="4"/>
          <c:order val="4"/>
          <c:tx>
            <c:strRef>
              <c:f>Comparisons!$A$51</c:f>
              <c:strCache>
                <c:ptCount val="1"/>
                <c:pt idx="0">
                  <c:v>Electronic</c:v>
                </c:pt>
              </c:strCache>
            </c:strRef>
          </c:tx>
          <c:invertIfNegative val="0"/>
          <c:cat>
            <c:strRef>
              <c:f>Comparisons!$B$46:$E$46</c:f>
              <c:strCache>
                <c:ptCount val="3"/>
                <c:pt idx="0">
                  <c:v>ISONE Z-63</c:v>
                </c:pt>
                <c:pt idx="1">
                  <c:v>MIX 4pm</c:v>
                </c:pt>
                <c:pt idx="2">
                  <c:v>MIX 6pm</c:v>
                </c:pt>
              </c:strCache>
            </c:strRef>
          </c:cat>
          <c:val>
            <c:numRef>
              <c:f>Comparisons!$B$51:$E$51</c:f>
              <c:numCache>
                <c:formatCode>General</c:formatCode>
                <c:ptCount val="4"/>
                <c:pt idx="0" formatCode="0.00">
                  <c:v>0.1599960372498514</c:v>
                </c:pt>
                <c:pt idx="1">
                  <c:v>0.06</c:v>
                </c:pt>
                <c:pt idx="2">
                  <c:v>0.06</c:v>
                </c:pt>
              </c:numCache>
            </c:numRef>
          </c:val>
        </c:ser>
        <c:ser>
          <c:idx val="5"/>
          <c:order val="5"/>
          <c:tx>
            <c:strRef>
              <c:f>Comparisons!$A$52</c:f>
              <c:strCache>
                <c:ptCount val="1"/>
                <c:pt idx="0">
                  <c:v>Static</c:v>
                </c:pt>
              </c:strCache>
            </c:strRef>
          </c:tx>
          <c:invertIfNegative val="0"/>
          <c:cat>
            <c:strRef>
              <c:f>Comparisons!$B$46:$E$46</c:f>
              <c:strCache>
                <c:ptCount val="3"/>
                <c:pt idx="0">
                  <c:v>ISONE Z-63</c:v>
                </c:pt>
                <c:pt idx="1">
                  <c:v>MIX 4pm</c:v>
                </c:pt>
                <c:pt idx="2">
                  <c:v>MIX 6pm</c:v>
                </c:pt>
              </c:strCache>
            </c:strRef>
          </c:cat>
          <c:val>
            <c:numRef>
              <c:f>Comparisons!$B$52:$E$52</c:f>
              <c:numCache>
                <c:formatCode>General</c:formatCode>
                <c:ptCount val="4"/>
                <c:pt idx="0" formatCode="0.00">
                  <c:v>0.25</c:v>
                </c:pt>
                <c:pt idx="1">
                  <c:v>0.23</c:v>
                </c:pt>
                <c:pt idx="2">
                  <c:v>0.22999999999999998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95"/>
        <c:overlap val="100"/>
        <c:axId val="137688192"/>
        <c:axId val="137689728"/>
      </c:barChart>
      <c:catAx>
        <c:axId val="137688192"/>
        <c:scaling>
          <c:orientation val="minMax"/>
        </c:scaling>
        <c:delete val="0"/>
        <c:axPos val="b"/>
        <c:majorTickMark val="none"/>
        <c:minorTickMark val="none"/>
        <c:tickLblPos val="nextTo"/>
        <c:crossAx val="137689728"/>
        <c:crosses val="autoZero"/>
        <c:auto val="1"/>
        <c:lblAlgn val="ctr"/>
        <c:lblOffset val="100"/>
        <c:noMultiLvlLbl val="0"/>
      </c:catAx>
      <c:valAx>
        <c:axId val="137689728"/>
        <c:scaling>
          <c:orientation val="minMax"/>
        </c:scaling>
        <c:delete val="1"/>
        <c:axPos val="l"/>
        <c:numFmt formatCode="0%" sourceLinked="1"/>
        <c:majorTickMark val="out"/>
        <c:minorTickMark val="none"/>
        <c:tickLblPos val="nextTo"/>
        <c:crossAx val="137688192"/>
        <c:crosses val="autoZero"/>
        <c:crossBetween val="between"/>
      </c:valAx>
    </c:plotArea>
    <c:legend>
      <c:legendPos val="t"/>
      <c:layout>
        <c:manualLayout>
          <c:xMode val="edge"/>
          <c:yMode val="edge"/>
          <c:x val="0.75120363079615038"/>
          <c:y val="0.38414370078740157"/>
          <c:w val="0.18925918635170608"/>
          <c:h val="0.40779126567512392"/>
        </c:manualLayout>
      </c:layout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Spring</a:t>
            </a:r>
            <a:r>
              <a:rPr lang="en-US" baseline="0"/>
              <a:t> - Boston</a:t>
            </a:r>
            <a:endParaRPr lang="en-US"/>
          </a:p>
        </c:rich>
      </c:tx>
      <c:layout>
        <c:manualLayout>
          <c:xMode val="edge"/>
          <c:yMode val="edge"/>
          <c:x val="0.22363888888888891"/>
          <c:y val="0.20671936115656525"/>
        </c:manualLayout>
      </c:layout>
      <c:overlay val="0"/>
    </c:title>
    <c:autoTitleDeleted val="0"/>
    <c:plotArea>
      <c:layout>
        <c:manualLayout>
          <c:layoutTarget val="inner"/>
          <c:xMode val="edge"/>
          <c:yMode val="edge"/>
          <c:x val="3.0555555555555555E-2"/>
          <c:y val="0.31045348498104408"/>
          <c:w val="0.93888888888888888"/>
          <c:h val="0.57819626713327499"/>
        </c:manualLayout>
      </c:layout>
      <c:barChart>
        <c:barDir val="col"/>
        <c:grouping val="percentStacked"/>
        <c:varyColors val="0"/>
        <c:ser>
          <c:idx val="0"/>
          <c:order val="0"/>
          <c:tx>
            <c:strRef>
              <c:f>Comparisons!$A$55</c:f>
              <c:strCache>
                <c:ptCount val="1"/>
                <c:pt idx="0">
                  <c:v>Motor A</c:v>
                </c:pt>
              </c:strCache>
            </c:strRef>
          </c:tx>
          <c:invertIfNegative val="0"/>
          <c:cat>
            <c:strRef>
              <c:f>Comparisons!$B$54:$E$54</c:f>
              <c:strCache>
                <c:ptCount val="3"/>
                <c:pt idx="0">
                  <c:v>ISONE Z-63</c:v>
                </c:pt>
                <c:pt idx="1">
                  <c:v>MIX 3am</c:v>
                </c:pt>
                <c:pt idx="2">
                  <c:v>MIX 8am</c:v>
                </c:pt>
              </c:strCache>
            </c:strRef>
          </c:cat>
          <c:val>
            <c:numRef>
              <c:f>Comparisons!$B$55:$E$55</c:f>
              <c:numCache>
                <c:formatCode>General</c:formatCode>
                <c:ptCount val="4"/>
                <c:pt idx="0">
                  <c:v>0.15</c:v>
                </c:pt>
                <c:pt idx="1">
                  <c:v>0.22</c:v>
                </c:pt>
                <c:pt idx="2">
                  <c:v>0.19</c:v>
                </c:pt>
              </c:numCache>
            </c:numRef>
          </c:val>
        </c:ser>
        <c:ser>
          <c:idx val="1"/>
          <c:order val="1"/>
          <c:tx>
            <c:strRef>
              <c:f>Comparisons!$A$56</c:f>
              <c:strCache>
                <c:ptCount val="1"/>
                <c:pt idx="0">
                  <c:v>Motor B</c:v>
                </c:pt>
              </c:strCache>
            </c:strRef>
          </c:tx>
          <c:invertIfNegative val="0"/>
          <c:cat>
            <c:strRef>
              <c:f>Comparisons!$B$54:$E$54</c:f>
              <c:strCache>
                <c:ptCount val="3"/>
                <c:pt idx="0">
                  <c:v>ISONE Z-63</c:v>
                </c:pt>
                <c:pt idx="1">
                  <c:v>MIX 3am</c:v>
                </c:pt>
                <c:pt idx="2">
                  <c:v>MIX 8am</c:v>
                </c:pt>
              </c:strCache>
            </c:strRef>
          </c:cat>
          <c:val>
            <c:numRef>
              <c:f>Comparisons!$B$56:$E$56</c:f>
              <c:numCache>
                <c:formatCode>General</c:formatCode>
                <c:ptCount val="4"/>
                <c:pt idx="0">
                  <c:v>0.1</c:v>
                </c:pt>
                <c:pt idx="1">
                  <c:v>0.15</c:v>
                </c:pt>
                <c:pt idx="2">
                  <c:v>0.18</c:v>
                </c:pt>
              </c:numCache>
            </c:numRef>
          </c:val>
        </c:ser>
        <c:ser>
          <c:idx val="2"/>
          <c:order val="2"/>
          <c:tx>
            <c:strRef>
              <c:f>Comparisons!$A$57</c:f>
              <c:strCache>
                <c:ptCount val="1"/>
                <c:pt idx="0">
                  <c:v>Motor C</c:v>
                </c:pt>
              </c:strCache>
            </c:strRef>
          </c:tx>
          <c:invertIfNegative val="0"/>
          <c:cat>
            <c:strRef>
              <c:f>Comparisons!$B$54:$E$54</c:f>
              <c:strCache>
                <c:ptCount val="3"/>
                <c:pt idx="0">
                  <c:v>ISONE Z-63</c:v>
                </c:pt>
                <c:pt idx="1">
                  <c:v>MIX 3am</c:v>
                </c:pt>
                <c:pt idx="2">
                  <c:v>MIX 8am</c:v>
                </c:pt>
              </c:strCache>
            </c:strRef>
          </c:cat>
          <c:val>
            <c:numRef>
              <c:f>Comparisons!$B$57:$E$57</c:f>
              <c:numCache>
                <c:formatCode>General</c:formatCode>
                <c:ptCount val="4"/>
                <c:pt idx="0">
                  <c:v>7.0000000000000007E-2</c:v>
                </c:pt>
                <c:pt idx="1">
                  <c:v>0.05</c:v>
                </c:pt>
                <c:pt idx="2">
                  <c:v>0.04</c:v>
                </c:pt>
              </c:numCache>
            </c:numRef>
          </c:val>
        </c:ser>
        <c:ser>
          <c:idx val="3"/>
          <c:order val="3"/>
          <c:tx>
            <c:strRef>
              <c:f>Comparisons!$A$58</c:f>
              <c:strCache>
                <c:ptCount val="1"/>
                <c:pt idx="0">
                  <c:v>Motor D</c:v>
                </c:pt>
              </c:strCache>
            </c:strRef>
          </c:tx>
          <c:invertIfNegative val="0"/>
          <c:cat>
            <c:strRef>
              <c:f>Comparisons!$B$54:$E$54</c:f>
              <c:strCache>
                <c:ptCount val="3"/>
                <c:pt idx="0">
                  <c:v>ISONE Z-63</c:v>
                </c:pt>
                <c:pt idx="1">
                  <c:v>MIX 3am</c:v>
                </c:pt>
                <c:pt idx="2">
                  <c:v>MIX 8am</c:v>
                </c:pt>
              </c:strCache>
            </c:strRef>
          </c:cat>
          <c:val>
            <c:numRef>
              <c:f>Comparisons!$B$58:$E$58</c:f>
              <c:numCache>
                <c:formatCode>General</c:formatCode>
                <c:ptCount val="4"/>
                <c:pt idx="0">
                  <c:v>0.09</c:v>
                </c:pt>
                <c:pt idx="1">
                  <c:v>0.09</c:v>
                </c:pt>
                <c:pt idx="2">
                  <c:v>0.06</c:v>
                </c:pt>
              </c:numCache>
            </c:numRef>
          </c:val>
        </c:ser>
        <c:ser>
          <c:idx val="4"/>
          <c:order val="4"/>
          <c:tx>
            <c:strRef>
              <c:f>Comparisons!$A$59</c:f>
              <c:strCache>
                <c:ptCount val="1"/>
                <c:pt idx="0">
                  <c:v>Electronic</c:v>
                </c:pt>
              </c:strCache>
            </c:strRef>
          </c:tx>
          <c:invertIfNegative val="0"/>
          <c:cat>
            <c:strRef>
              <c:f>Comparisons!$B$54:$E$54</c:f>
              <c:strCache>
                <c:ptCount val="3"/>
                <c:pt idx="0">
                  <c:v>ISONE Z-63</c:v>
                </c:pt>
                <c:pt idx="1">
                  <c:v>MIX 3am</c:v>
                </c:pt>
                <c:pt idx="2">
                  <c:v>MIX 8am</c:v>
                </c:pt>
              </c:strCache>
            </c:strRef>
          </c:cat>
          <c:val>
            <c:numRef>
              <c:f>Comparisons!$B$59:$E$59</c:f>
              <c:numCache>
                <c:formatCode>General</c:formatCode>
                <c:ptCount val="4"/>
                <c:pt idx="0">
                  <c:v>0.2</c:v>
                </c:pt>
                <c:pt idx="1">
                  <c:v>0.09</c:v>
                </c:pt>
                <c:pt idx="2">
                  <c:v>0.09</c:v>
                </c:pt>
              </c:numCache>
            </c:numRef>
          </c:val>
        </c:ser>
        <c:ser>
          <c:idx val="5"/>
          <c:order val="5"/>
          <c:tx>
            <c:strRef>
              <c:f>Comparisons!$A$60</c:f>
              <c:strCache>
                <c:ptCount val="1"/>
                <c:pt idx="0">
                  <c:v>Static</c:v>
                </c:pt>
              </c:strCache>
            </c:strRef>
          </c:tx>
          <c:invertIfNegative val="0"/>
          <c:cat>
            <c:strRef>
              <c:f>Comparisons!$B$54:$E$54</c:f>
              <c:strCache>
                <c:ptCount val="3"/>
                <c:pt idx="0">
                  <c:v>ISONE Z-63</c:v>
                </c:pt>
                <c:pt idx="1">
                  <c:v>MIX 3am</c:v>
                </c:pt>
                <c:pt idx="2">
                  <c:v>MIX 8am</c:v>
                </c:pt>
              </c:strCache>
            </c:strRef>
          </c:cat>
          <c:val>
            <c:numRef>
              <c:f>Comparisons!$B$60:$E$60</c:f>
              <c:numCache>
                <c:formatCode>General</c:formatCode>
                <c:ptCount val="4"/>
                <c:pt idx="0">
                  <c:v>0.39</c:v>
                </c:pt>
                <c:pt idx="1">
                  <c:v>0.4</c:v>
                </c:pt>
                <c:pt idx="2">
                  <c:v>0.44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95"/>
        <c:overlap val="100"/>
        <c:axId val="137922048"/>
        <c:axId val="137923584"/>
      </c:barChart>
      <c:catAx>
        <c:axId val="137922048"/>
        <c:scaling>
          <c:orientation val="minMax"/>
        </c:scaling>
        <c:delete val="0"/>
        <c:axPos val="b"/>
        <c:majorTickMark val="none"/>
        <c:minorTickMark val="none"/>
        <c:tickLblPos val="nextTo"/>
        <c:crossAx val="137923584"/>
        <c:crosses val="autoZero"/>
        <c:auto val="1"/>
        <c:lblAlgn val="ctr"/>
        <c:lblOffset val="100"/>
        <c:noMultiLvlLbl val="0"/>
      </c:catAx>
      <c:valAx>
        <c:axId val="137923584"/>
        <c:scaling>
          <c:orientation val="minMax"/>
        </c:scaling>
        <c:delete val="1"/>
        <c:axPos val="l"/>
        <c:numFmt formatCode="0%" sourceLinked="1"/>
        <c:majorTickMark val="out"/>
        <c:minorTickMark val="none"/>
        <c:tickLblPos val="nextTo"/>
        <c:crossAx val="137922048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Summer</a:t>
            </a:r>
            <a:r>
              <a:rPr lang="en-US" baseline="0"/>
              <a:t> - Miami</a:t>
            </a:r>
            <a:endParaRPr lang="en-US"/>
          </a:p>
        </c:rich>
      </c:tx>
      <c:layout/>
      <c:overlay val="0"/>
    </c:title>
    <c:autoTitleDeleted val="0"/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Comparisons!$A$15</c:f>
              <c:strCache>
                <c:ptCount val="1"/>
                <c:pt idx="0">
                  <c:v>Motor A</c:v>
                </c:pt>
              </c:strCache>
            </c:strRef>
          </c:tx>
          <c:invertIfNegative val="0"/>
          <c:cat>
            <c:strRef>
              <c:f>Comparisons!$B$14:$G$14</c:f>
              <c:strCache>
                <c:ptCount val="5"/>
                <c:pt idx="0">
                  <c:v>FRCC</c:v>
                </c:pt>
                <c:pt idx="1">
                  <c:v>MIX 4pm</c:v>
                </c:pt>
                <c:pt idx="2">
                  <c:v>MIX 6pm</c:v>
                </c:pt>
                <c:pt idx="3">
                  <c:v>RES 4pm</c:v>
                </c:pt>
                <c:pt idx="4">
                  <c:v>RES 6pm</c:v>
                </c:pt>
              </c:strCache>
            </c:strRef>
          </c:cat>
          <c:val>
            <c:numRef>
              <c:f>Comparisons!$B$15:$G$15</c:f>
              <c:numCache>
                <c:formatCode>General</c:formatCode>
                <c:ptCount val="6"/>
                <c:pt idx="0">
                  <c:v>9.5000000000000001E-2</c:v>
                </c:pt>
                <c:pt idx="1">
                  <c:v>0.23</c:v>
                </c:pt>
                <c:pt idx="2">
                  <c:v>0.19</c:v>
                </c:pt>
                <c:pt idx="3">
                  <c:v>0.18</c:v>
                </c:pt>
                <c:pt idx="4">
                  <c:v>0.13</c:v>
                </c:pt>
              </c:numCache>
            </c:numRef>
          </c:val>
        </c:ser>
        <c:ser>
          <c:idx val="1"/>
          <c:order val="1"/>
          <c:tx>
            <c:strRef>
              <c:f>Comparisons!$A$16</c:f>
              <c:strCache>
                <c:ptCount val="1"/>
                <c:pt idx="0">
                  <c:v>Motor B</c:v>
                </c:pt>
              </c:strCache>
            </c:strRef>
          </c:tx>
          <c:invertIfNegative val="0"/>
          <c:cat>
            <c:strRef>
              <c:f>Comparisons!$B$14:$G$14</c:f>
              <c:strCache>
                <c:ptCount val="5"/>
                <c:pt idx="0">
                  <c:v>FRCC</c:v>
                </c:pt>
                <c:pt idx="1">
                  <c:v>MIX 4pm</c:v>
                </c:pt>
                <c:pt idx="2">
                  <c:v>MIX 6pm</c:v>
                </c:pt>
                <c:pt idx="3">
                  <c:v>RES 4pm</c:v>
                </c:pt>
                <c:pt idx="4">
                  <c:v>RES 6pm</c:v>
                </c:pt>
              </c:strCache>
            </c:strRef>
          </c:cat>
          <c:val>
            <c:numRef>
              <c:f>Comparisons!$B$16:$G$16</c:f>
              <c:numCache>
                <c:formatCode>General</c:formatCode>
                <c:ptCount val="6"/>
                <c:pt idx="0">
                  <c:v>9.6000000000000002E-2</c:v>
                </c:pt>
                <c:pt idx="1">
                  <c:v>0.13</c:v>
                </c:pt>
                <c:pt idx="2">
                  <c:v>0.11</c:v>
                </c:pt>
                <c:pt idx="3">
                  <c:v>0.11</c:v>
                </c:pt>
                <c:pt idx="4">
                  <c:v>0.08</c:v>
                </c:pt>
              </c:numCache>
            </c:numRef>
          </c:val>
        </c:ser>
        <c:ser>
          <c:idx val="2"/>
          <c:order val="2"/>
          <c:tx>
            <c:strRef>
              <c:f>Comparisons!$A$17</c:f>
              <c:strCache>
                <c:ptCount val="1"/>
                <c:pt idx="0">
                  <c:v>Motor C</c:v>
                </c:pt>
              </c:strCache>
            </c:strRef>
          </c:tx>
          <c:invertIfNegative val="0"/>
          <c:cat>
            <c:strRef>
              <c:f>Comparisons!$B$14:$G$14</c:f>
              <c:strCache>
                <c:ptCount val="5"/>
                <c:pt idx="0">
                  <c:v>FRCC</c:v>
                </c:pt>
                <c:pt idx="1">
                  <c:v>MIX 4pm</c:v>
                </c:pt>
                <c:pt idx="2">
                  <c:v>MIX 6pm</c:v>
                </c:pt>
                <c:pt idx="3">
                  <c:v>RES 4pm</c:v>
                </c:pt>
                <c:pt idx="4">
                  <c:v>RES 6pm</c:v>
                </c:pt>
              </c:strCache>
            </c:strRef>
          </c:cat>
          <c:val>
            <c:numRef>
              <c:f>Comparisons!$B$17:$G$17</c:f>
              <c:numCache>
                <c:formatCode>General</c:formatCode>
                <c:ptCount val="6"/>
                <c:pt idx="0">
                  <c:v>4.2000000000000003E-2</c:v>
                </c:pt>
                <c:pt idx="1">
                  <c:v>0.09</c:v>
                </c:pt>
                <c:pt idx="2">
                  <c:v>0.1</c:v>
                </c:pt>
                <c:pt idx="3">
                  <c:v>0.1</c:v>
                </c:pt>
                <c:pt idx="4">
                  <c:v>0.11</c:v>
                </c:pt>
              </c:numCache>
            </c:numRef>
          </c:val>
        </c:ser>
        <c:ser>
          <c:idx val="3"/>
          <c:order val="3"/>
          <c:tx>
            <c:strRef>
              <c:f>Comparisons!$A$18</c:f>
              <c:strCache>
                <c:ptCount val="1"/>
                <c:pt idx="0">
                  <c:v>Motor D</c:v>
                </c:pt>
              </c:strCache>
            </c:strRef>
          </c:tx>
          <c:invertIfNegative val="0"/>
          <c:cat>
            <c:strRef>
              <c:f>Comparisons!$B$14:$G$14</c:f>
              <c:strCache>
                <c:ptCount val="5"/>
                <c:pt idx="0">
                  <c:v>FRCC</c:v>
                </c:pt>
                <c:pt idx="1">
                  <c:v>MIX 4pm</c:v>
                </c:pt>
                <c:pt idx="2">
                  <c:v>MIX 6pm</c:v>
                </c:pt>
                <c:pt idx="3">
                  <c:v>RES 4pm</c:v>
                </c:pt>
                <c:pt idx="4">
                  <c:v>RES 6pm</c:v>
                </c:pt>
              </c:strCache>
            </c:strRef>
          </c:cat>
          <c:val>
            <c:numRef>
              <c:f>Comparisons!$B$18:$G$18</c:f>
              <c:numCache>
                <c:formatCode>General</c:formatCode>
                <c:ptCount val="6"/>
                <c:pt idx="0">
                  <c:v>0.34799999999999998</c:v>
                </c:pt>
                <c:pt idx="1">
                  <c:v>0.28000000000000003</c:v>
                </c:pt>
                <c:pt idx="2">
                  <c:v>0.33</c:v>
                </c:pt>
                <c:pt idx="3">
                  <c:v>0.35</c:v>
                </c:pt>
                <c:pt idx="4">
                  <c:v>0.39</c:v>
                </c:pt>
              </c:numCache>
            </c:numRef>
          </c:val>
        </c:ser>
        <c:ser>
          <c:idx val="4"/>
          <c:order val="4"/>
          <c:tx>
            <c:strRef>
              <c:f>Comparisons!$A$19</c:f>
              <c:strCache>
                <c:ptCount val="1"/>
                <c:pt idx="0">
                  <c:v>Electronic</c:v>
                </c:pt>
              </c:strCache>
            </c:strRef>
          </c:tx>
          <c:invertIfNegative val="0"/>
          <c:cat>
            <c:strRef>
              <c:f>Comparisons!$B$14:$G$14</c:f>
              <c:strCache>
                <c:ptCount val="5"/>
                <c:pt idx="0">
                  <c:v>FRCC</c:v>
                </c:pt>
                <c:pt idx="1">
                  <c:v>MIX 4pm</c:v>
                </c:pt>
                <c:pt idx="2">
                  <c:v>MIX 6pm</c:v>
                </c:pt>
                <c:pt idx="3">
                  <c:v>RES 4pm</c:v>
                </c:pt>
                <c:pt idx="4">
                  <c:v>RES 6pm</c:v>
                </c:pt>
              </c:strCache>
            </c:strRef>
          </c:cat>
          <c:val>
            <c:numRef>
              <c:f>Comparisons!$B$19:$G$19</c:f>
              <c:numCache>
                <c:formatCode>General</c:formatCode>
                <c:ptCount val="6"/>
                <c:pt idx="0">
                  <c:v>0.247</c:v>
                </c:pt>
                <c:pt idx="1">
                  <c:v>0.05</c:v>
                </c:pt>
                <c:pt idx="2">
                  <c:v>0.05</c:v>
                </c:pt>
                <c:pt idx="3">
                  <c:v>0.06</c:v>
                </c:pt>
                <c:pt idx="4">
                  <c:v>0.06</c:v>
                </c:pt>
              </c:numCache>
            </c:numRef>
          </c:val>
        </c:ser>
        <c:ser>
          <c:idx val="5"/>
          <c:order val="5"/>
          <c:tx>
            <c:strRef>
              <c:f>Comparisons!$A$20</c:f>
              <c:strCache>
                <c:ptCount val="1"/>
                <c:pt idx="0">
                  <c:v>Static</c:v>
                </c:pt>
              </c:strCache>
            </c:strRef>
          </c:tx>
          <c:invertIfNegative val="0"/>
          <c:cat>
            <c:strRef>
              <c:f>Comparisons!$B$14:$G$14</c:f>
              <c:strCache>
                <c:ptCount val="5"/>
                <c:pt idx="0">
                  <c:v>FRCC</c:v>
                </c:pt>
                <c:pt idx="1">
                  <c:v>MIX 4pm</c:v>
                </c:pt>
                <c:pt idx="2">
                  <c:v>MIX 6pm</c:v>
                </c:pt>
                <c:pt idx="3">
                  <c:v>RES 4pm</c:v>
                </c:pt>
                <c:pt idx="4">
                  <c:v>RES 6pm</c:v>
                </c:pt>
              </c:strCache>
            </c:strRef>
          </c:cat>
          <c:val>
            <c:numRef>
              <c:f>Comparisons!$B$20:$G$20</c:f>
              <c:numCache>
                <c:formatCode>General</c:formatCode>
                <c:ptCount val="6"/>
                <c:pt idx="0">
                  <c:v>0.17199999999999999</c:v>
                </c:pt>
                <c:pt idx="1">
                  <c:v>0.22999999999999998</c:v>
                </c:pt>
                <c:pt idx="2">
                  <c:v>0.22999999999999998</c:v>
                </c:pt>
                <c:pt idx="3">
                  <c:v>0.21000000000000002</c:v>
                </c:pt>
                <c:pt idx="4">
                  <c:v>0.22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95"/>
        <c:overlap val="100"/>
        <c:axId val="138046464"/>
        <c:axId val="138076928"/>
      </c:barChart>
      <c:catAx>
        <c:axId val="138046464"/>
        <c:scaling>
          <c:orientation val="minMax"/>
        </c:scaling>
        <c:delete val="0"/>
        <c:axPos val="b"/>
        <c:majorTickMark val="none"/>
        <c:minorTickMark val="none"/>
        <c:tickLblPos val="nextTo"/>
        <c:crossAx val="138076928"/>
        <c:crosses val="autoZero"/>
        <c:auto val="1"/>
        <c:lblAlgn val="ctr"/>
        <c:lblOffset val="100"/>
        <c:noMultiLvlLbl val="0"/>
      </c:catAx>
      <c:valAx>
        <c:axId val="138076928"/>
        <c:scaling>
          <c:orientation val="minMax"/>
        </c:scaling>
        <c:delete val="1"/>
        <c:axPos val="l"/>
        <c:numFmt formatCode="0%" sourceLinked="1"/>
        <c:majorTickMark val="out"/>
        <c:minorTickMark val="none"/>
        <c:tickLblPos val="nextTo"/>
        <c:crossAx val="138046464"/>
        <c:crosses val="autoZero"/>
        <c:crossBetween val="between"/>
      </c:valAx>
    </c:plotArea>
    <c:legend>
      <c:legendPos val="t"/>
      <c:layout>
        <c:manualLayout>
          <c:xMode val="edge"/>
          <c:yMode val="edge"/>
          <c:x val="0.80953696412948373"/>
          <c:y val="0.3193288859725868"/>
          <c:w val="0.17259251968503936"/>
          <c:h val="0.39390237678623508"/>
        </c:manualLayout>
      </c:layout>
      <c:overlay val="0"/>
    </c:legend>
    <c:plotVisOnly val="1"/>
    <c:dispBlanksAs val="gap"/>
    <c:showDLblsOverMax val="0"/>
  </c:chart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A27284EC-C246-E84D-820B-0AADFB1F9E74}" type="datetimeFigureOut">
              <a:rPr lang="en-US"/>
              <a:pPr>
                <a:defRPr/>
              </a:pPr>
              <a:t>7/30/2019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BCFE798A-2290-094F-84DC-09B6CA5E48D9}" type="slidenum">
              <a:rPr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33784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D017D5D3-69B5-4549-9958-03F9649F447A}" type="datetimeFigureOut">
              <a:rPr lang="en-US"/>
              <a:pPr>
                <a:defRPr/>
              </a:pPr>
              <a:t>7/30/2019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D6026B84-12F3-694B-9E55-968C01CE82AC}" type="slidenum">
              <a:rPr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06785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eg-ppt-template-2015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144" y="-11774"/>
            <a:ext cx="9162288" cy="688154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130425"/>
            <a:ext cx="8229600" cy="1470025"/>
          </a:xfrm>
        </p:spPr>
        <p:txBody>
          <a:bodyPr>
            <a:normAutofit/>
          </a:bodyPr>
          <a:lstStyle>
            <a:lvl1pPr>
              <a:defRPr sz="4000" b="1" i="0">
                <a:solidFill>
                  <a:schemeClr val="bg1"/>
                </a:solidFill>
                <a:latin typeface="Gill Sans MT"/>
                <a:cs typeface="Gill Sans M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2111933" y="4070351"/>
            <a:ext cx="4920134" cy="1120028"/>
          </a:xfrm>
        </p:spPr>
        <p:txBody>
          <a:bodyPr/>
          <a:lstStyle>
            <a:lvl1pPr marL="0" indent="0" algn="ctr">
              <a:buNone/>
              <a:defRPr b="1">
                <a:solidFill>
                  <a:srgbClr val="FFFFFF"/>
                </a:solidFill>
              </a:defRPr>
            </a:lvl1pPr>
            <a:lvl2pPr marL="339725" indent="0" algn="ctr">
              <a:buNone/>
              <a:defRPr/>
            </a:lvl2pPr>
            <a:lvl3pPr marL="569912" indent="0" algn="ctr">
              <a:buNone/>
              <a:defRPr/>
            </a:lvl3pPr>
            <a:lvl4pPr marL="801688" indent="0" algn="ctr">
              <a:buNone/>
              <a:defRPr/>
            </a:lvl4pPr>
            <a:lvl5pPr marL="1030287" indent="0" algn="ctr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1"/>
          </p:nvPr>
        </p:nvSpPr>
        <p:spPr>
          <a:xfrm>
            <a:off x="996950" y="5512767"/>
            <a:ext cx="7150100" cy="769937"/>
          </a:xfrm>
        </p:spPr>
        <p:txBody>
          <a:bodyPr/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339725" indent="0" algn="ctr">
              <a:buNone/>
              <a:defRPr/>
            </a:lvl2pPr>
            <a:lvl3pPr marL="569912" indent="0" algn="ctr">
              <a:buNone/>
              <a:defRPr/>
            </a:lvl3pPr>
            <a:lvl4pPr marL="801688" indent="0" algn="ctr">
              <a:buNone/>
              <a:defRPr/>
            </a:lvl4pPr>
            <a:lvl5pPr marL="1030287" indent="0" algn="ctr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514913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algn="ctr">
              <a:defRPr sz="1200" smtClean="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fld id="{B68D5FF5-A8C1-324D-AEF7-34F813DDAA2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2282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793545"/>
            <a:ext cx="8686800" cy="5704005"/>
          </a:xfrm>
          <a:ln>
            <a:noFill/>
          </a:ln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DC256EE-1223-1F48-AD8F-DE891931B70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7948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0"/>
            <a:ext cx="8686800" cy="77219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781987"/>
            <a:ext cx="4343400" cy="5715564"/>
          </a:xfrm>
        </p:spPr>
        <p:txBody>
          <a:bodyPr/>
          <a:lstStyle>
            <a:lvl1pPr>
              <a:defRPr sz="2400"/>
            </a:lvl1pPr>
            <a:lvl2pPr marL="569913" indent="-230188">
              <a:defRPr sz="2200"/>
            </a:lvl2pPr>
            <a:lvl3pPr marL="800100" indent="-230188"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0" y="781987"/>
            <a:ext cx="4343400" cy="5715564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57257A-6AB5-6845-B3EC-B3E75D31870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8531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0"/>
            <a:ext cx="8686800" cy="784957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" y="797682"/>
            <a:ext cx="4343400" cy="722619"/>
          </a:xfrm>
        </p:spPr>
        <p:txBody>
          <a:bodyPr anchor="b">
            <a:normAutofit/>
          </a:bodyPr>
          <a:lstStyle>
            <a:lvl1pPr marL="0" indent="0">
              <a:spcAft>
                <a:spcPts val="0"/>
              </a:spcAft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8600" y="1437446"/>
            <a:ext cx="4343400" cy="5060105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000" y="797682"/>
            <a:ext cx="4343400" cy="722619"/>
          </a:xfrm>
        </p:spPr>
        <p:txBody>
          <a:bodyPr anchor="b">
            <a:normAutofit/>
          </a:bodyPr>
          <a:lstStyle>
            <a:lvl1pPr marL="0" indent="0">
              <a:spcAft>
                <a:spcPts val="0"/>
              </a:spcAft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72000" y="1437446"/>
            <a:ext cx="4343400" cy="5060105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CE68B44-88FB-A74F-89A3-50C008D5018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9448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AB31534-A6C4-AE44-8996-7A413A50996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2632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DDC505E-8890-254A-8CD5-2A809092987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82137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2250" y="783610"/>
            <a:ext cx="324326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783611"/>
            <a:ext cx="5346700" cy="5713940"/>
          </a:xfrm>
        </p:spPr>
        <p:txBody>
          <a:bodyPr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200"/>
            </a:lvl4pPr>
            <a:lvl5pPr>
              <a:defRPr sz="22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2250" y="1945660"/>
            <a:ext cx="3243263" cy="455189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7509CD7-4AF8-B84A-BEE7-54397EB8828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1202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5100554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912729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667292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9208E70-12C6-CB4B-973C-0C824A8B270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7683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e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hape 7"/>
          <p:cNvPicPr preferRelativeResize="0"/>
          <p:nvPr userDrawn="1"/>
        </p:nvPicPr>
        <p:blipFill rotWithShape="1">
          <a:blip r:embed="rId11">
            <a:alphaModFix/>
          </a:blip>
          <a:srcRect t="66667"/>
          <a:stretch/>
        </p:blipFill>
        <p:spPr>
          <a:xfrm rot="10800000">
            <a:off x="-4483" y="36"/>
            <a:ext cx="9162287" cy="784966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5"/>
          <p:cNvPicPr preferRelativeResize="0"/>
          <p:nvPr userDrawn="1"/>
        </p:nvPicPr>
        <p:blipFill rotWithShape="1">
          <a:blip r:embed="rId11">
            <a:alphaModFix/>
          </a:blip>
          <a:srcRect t="66667"/>
          <a:stretch/>
        </p:blipFill>
        <p:spPr>
          <a:xfrm>
            <a:off x="-4483" y="6495628"/>
            <a:ext cx="9162287" cy="376176"/>
          </a:xfrm>
          <a:prstGeom prst="rect">
            <a:avLst/>
          </a:prstGeom>
          <a:noFill/>
          <a:ln>
            <a:noFill/>
          </a:ln>
        </p:spPr>
      </p:pic>
      <p:sp>
        <p:nvSpPr>
          <p:cNvPr id="1027" name="Title Placeholder 1"/>
          <p:cNvSpPr>
            <a:spLocks noGrp="1"/>
          </p:cNvSpPr>
          <p:nvPr>
            <p:ph type="title"/>
          </p:nvPr>
        </p:nvSpPr>
        <p:spPr bwMode="auto">
          <a:xfrm>
            <a:off x="228600" y="0"/>
            <a:ext cx="8686800" cy="7850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8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228600" y="1150938"/>
            <a:ext cx="8686800" cy="5118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685213" y="6497551"/>
            <a:ext cx="4587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</a:lstStyle>
          <a:p>
            <a:pPr>
              <a:defRPr/>
            </a:pPr>
            <a:fld id="{582D18A1-AB15-EA42-8DAE-C61C7CBDF24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8" name="Shape 11"/>
          <p:cNvSpPr txBox="1">
            <a:spLocks noGrp="1"/>
          </p:cNvSpPr>
          <p:nvPr>
            <p:ph type="ftr" idx="3"/>
          </p:nvPr>
        </p:nvSpPr>
        <p:spPr>
          <a:xfrm>
            <a:off x="2779452" y="6507694"/>
            <a:ext cx="3585093" cy="36930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1">
            <a:spAutoFit/>
          </a:bodyPr>
          <a:lstStyle>
            <a:lvl1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>
                <a:solidFill>
                  <a:srgbClr val="FFFFFF"/>
                </a:solidFill>
                <a:latin typeface="Arial"/>
                <a:cs typeface="Arial"/>
              </a:defRPr>
            </a:lvl1pPr>
            <a:lvl2pPr marL="457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914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1371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18288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22860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2743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3200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3657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64" r:id="rId7"/>
    <p:sldLayoutId id="2147483665" r:id="rId8"/>
    <p:sldLayoutId id="2147483666" r:id="rId9"/>
  </p:sldLayoutIdLst>
  <p:hf hdr="0" ftr="0" dt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4000" b="1" kern="1200">
          <a:solidFill>
            <a:schemeClr val="bg1"/>
          </a:solidFill>
          <a:latin typeface="Gill Sans MT"/>
          <a:ea typeface="ＭＳ Ｐゴシック" charset="0"/>
          <a:cs typeface="Gill Sans MT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4000" b="1">
          <a:solidFill>
            <a:srgbClr val="003399"/>
          </a:solidFill>
          <a:latin typeface="Gill Sans MT" charset="0"/>
          <a:ea typeface="ＭＳ Ｐゴシック" charset="0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4000" b="1">
          <a:solidFill>
            <a:srgbClr val="003399"/>
          </a:solidFill>
          <a:latin typeface="Gill Sans MT" charset="0"/>
          <a:ea typeface="ＭＳ Ｐゴシック" charset="0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4000" b="1">
          <a:solidFill>
            <a:srgbClr val="003399"/>
          </a:solidFill>
          <a:latin typeface="Gill Sans MT" charset="0"/>
          <a:ea typeface="ＭＳ Ｐゴシック" charset="0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4000" b="1">
          <a:solidFill>
            <a:srgbClr val="003399"/>
          </a:solidFill>
          <a:latin typeface="Gill Sans MT" charset="0"/>
          <a:ea typeface="ＭＳ Ｐゴシック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000" b="1">
          <a:solidFill>
            <a:srgbClr val="003399"/>
          </a:solidFill>
          <a:latin typeface="Gill Sans MT" charset="0"/>
          <a:ea typeface="ＭＳ Ｐゴシック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000" b="1">
          <a:solidFill>
            <a:srgbClr val="003399"/>
          </a:solidFill>
          <a:latin typeface="Gill Sans MT" charset="0"/>
          <a:ea typeface="ＭＳ Ｐゴシック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000" b="1">
          <a:solidFill>
            <a:srgbClr val="003399"/>
          </a:solidFill>
          <a:latin typeface="Gill Sans MT" charset="0"/>
          <a:ea typeface="ＭＳ Ｐゴシック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000" b="1">
          <a:solidFill>
            <a:srgbClr val="003399"/>
          </a:solidFill>
          <a:latin typeface="Gill Sans MT" charset="0"/>
          <a:ea typeface="ＭＳ Ｐゴシック" charset="0"/>
        </a:defRPr>
      </a:lvl9pPr>
    </p:titleStyle>
    <p:bodyStyle>
      <a:lvl1pPr marL="342900" indent="-342900" algn="l" defTabSz="457200" rtl="0" eaLnBrk="1" fontAlgn="base" hangingPunct="1">
        <a:lnSpc>
          <a:spcPct val="110000"/>
        </a:lnSpc>
        <a:spcBef>
          <a:spcPct val="0"/>
        </a:spcBef>
        <a:spcAft>
          <a:spcPts val="1000"/>
        </a:spcAft>
        <a:buClr>
          <a:srgbClr val="0D5D55"/>
        </a:buClr>
        <a:buSzPct val="85000"/>
        <a:buFont typeface="Wingdings" charset="2"/>
        <a:buChar char="u"/>
        <a:defRPr sz="2800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marL="569913" indent="-230188" algn="l" defTabSz="457200" rtl="0" eaLnBrk="1" fontAlgn="base" hangingPunct="1">
        <a:spcBef>
          <a:spcPct val="0"/>
        </a:spcBef>
        <a:spcAft>
          <a:spcPts val="600"/>
        </a:spcAft>
        <a:buClr>
          <a:srgbClr val="800000"/>
        </a:buClr>
        <a:buSzPct val="60000"/>
        <a:buFont typeface="Wingdings" charset="0"/>
        <a:buChar char="q"/>
        <a:defRPr sz="2400" kern="1200">
          <a:solidFill>
            <a:schemeClr val="tx1"/>
          </a:solidFill>
          <a:latin typeface="Arial"/>
          <a:ea typeface="ＭＳ Ｐゴシック" charset="0"/>
          <a:cs typeface="Arial"/>
        </a:defRPr>
      </a:lvl2pPr>
      <a:lvl3pPr marL="800100" indent="-230188" algn="l" defTabSz="457200" rtl="0" eaLnBrk="1" fontAlgn="base" hangingPunct="1">
        <a:spcBef>
          <a:spcPct val="0"/>
        </a:spcBef>
        <a:spcAft>
          <a:spcPts val="600"/>
        </a:spcAft>
        <a:buClr>
          <a:srgbClr val="0A476C"/>
        </a:buClr>
        <a:buFont typeface="Arial" charset="0"/>
        <a:buChar char="•"/>
        <a:defRPr sz="2000" kern="1200">
          <a:solidFill>
            <a:schemeClr val="tx1"/>
          </a:solidFill>
          <a:latin typeface="Arial"/>
          <a:ea typeface="ＭＳ Ｐゴシック" charset="0"/>
          <a:cs typeface="Arial"/>
        </a:defRPr>
      </a:lvl3pPr>
      <a:lvl4pPr marL="1030288" indent="-228600" algn="l" defTabSz="573088" rtl="0" eaLnBrk="1" fontAlgn="base" hangingPunct="1">
        <a:spcBef>
          <a:spcPct val="0"/>
        </a:spcBef>
        <a:spcAft>
          <a:spcPts val="600"/>
        </a:spcAft>
        <a:buFont typeface="Arial" charset="0"/>
        <a:buChar char="–"/>
        <a:defRPr kern="1200">
          <a:solidFill>
            <a:schemeClr val="tx1"/>
          </a:solidFill>
          <a:latin typeface="Arial"/>
          <a:ea typeface="ＭＳ Ｐゴシック" charset="0"/>
          <a:cs typeface="Arial"/>
        </a:defRPr>
      </a:lvl4pPr>
      <a:lvl5pPr marL="1260475" indent="-230188" algn="l" defTabSz="457200" rtl="0" eaLnBrk="1" fontAlgn="base" hangingPunct="1">
        <a:spcBef>
          <a:spcPct val="0"/>
        </a:spcBef>
        <a:spcAft>
          <a:spcPts val="600"/>
        </a:spcAft>
        <a:buFont typeface="Arial" charset="0"/>
        <a:buChar char="»"/>
        <a:defRPr kern="1200">
          <a:solidFill>
            <a:schemeClr val="tx1"/>
          </a:solidFill>
          <a:latin typeface="Arial"/>
          <a:ea typeface="ＭＳ Ｐゴシック" charset="0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jpg"/><Relationship Id="rId4" Type="http://schemas.openxmlformats.org/officeDocument/2006/relationships/image" Target="../media/image17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1.jp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ia.gov/consumption/residential/index.php" TargetMode="External"/><Relationship Id="rId2" Type="http://schemas.openxmlformats.org/officeDocument/2006/relationships/hyperlink" Target="https://neea.org/resources/2011-rbsa-metering-study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://capabilities.itron.com/CeusWeb/ChartsSF/Default2.aspx" TargetMode="Externa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www.eia.gov/consumption/residential/index.php" TargetMode="External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732579"/>
            <a:ext cx="8229600" cy="1470025"/>
          </a:xfrm>
        </p:spPr>
        <p:txBody>
          <a:bodyPr/>
          <a:lstStyle/>
          <a:p>
            <a:r>
              <a:rPr lang="en-US" dirty="0" smtClean="0"/>
              <a:t>DOE/BPA</a:t>
            </a:r>
            <a:br>
              <a:rPr lang="en-US" dirty="0" smtClean="0"/>
            </a:br>
            <a:r>
              <a:rPr lang="en-US" dirty="0" smtClean="0"/>
              <a:t>Load Composition Analysis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111933" y="3565621"/>
            <a:ext cx="4920134" cy="1120028"/>
          </a:xfrm>
        </p:spPr>
        <p:txBody>
          <a:bodyPr/>
          <a:lstStyle/>
          <a:p>
            <a:r>
              <a:rPr lang="en-US" dirty="0" smtClean="0"/>
              <a:t>Joe Eto, LBNL</a:t>
            </a:r>
          </a:p>
          <a:p>
            <a:r>
              <a:rPr lang="en-US" dirty="0" smtClean="0"/>
              <a:t>Tony </a:t>
            </a:r>
            <a:r>
              <a:rPr lang="en-US" dirty="0" err="1" smtClean="0"/>
              <a:t>Faris</a:t>
            </a:r>
            <a:r>
              <a:rPr lang="en-US" dirty="0" smtClean="0"/>
              <a:t>, BPA</a:t>
            </a:r>
          </a:p>
          <a:p>
            <a:r>
              <a:rPr lang="en-US" dirty="0" smtClean="0"/>
              <a:t>Dave </a:t>
            </a:r>
            <a:r>
              <a:rPr lang="en-US" dirty="0" err="1" smtClean="0"/>
              <a:t>Chassin</a:t>
            </a:r>
            <a:r>
              <a:rPr lang="en-US" dirty="0" smtClean="0"/>
              <a:t>, SLAC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July 30-31, 2019</a:t>
            </a:r>
          </a:p>
          <a:p>
            <a:r>
              <a:rPr lang="en-US" dirty="0" smtClean="0"/>
              <a:t>NERC Load Modeling Task Force</a:t>
            </a:r>
          </a:p>
          <a:p>
            <a:r>
              <a:rPr lang="en-US" dirty="0" smtClean="0"/>
              <a:t>Portland OR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43075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are Static loads?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smtClean="0"/>
              <a:t>Static loads are “catch-all” for all remaining types of loads. Currently, we are distinguishing between those that purely resistive (</a:t>
            </a:r>
            <a:r>
              <a:rPr lang="en-US" sz="2000" dirty="0" err="1" smtClean="0"/>
              <a:t>Stat_P_Res</a:t>
            </a:r>
            <a:r>
              <a:rPr lang="en-US" sz="2000" dirty="0" smtClean="0"/>
              <a:t>) and those that are constant current (</a:t>
            </a:r>
            <a:r>
              <a:rPr lang="en-US" sz="2000" dirty="0" err="1" smtClean="0"/>
              <a:t>Stat_P_Cur</a:t>
            </a:r>
            <a:r>
              <a:rPr lang="en-US" sz="2000" dirty="0" smtClean="0"/>
              <a:t>)</a:t>
            </a:r>
          </a:p>
          <a:p>
            <a:r>
              <a:rPr lang="en-US" sz="2000" dirty="0" smtClean="0"/>
              <a:t>The most common purely resistive applications are electric space heating and incandescent lighting and the most common constant current applications are fluorescent lighting</a:t>
            </a:r>
          </a:p>
          <a:p>
            <a:endParaRPr lang="en-US" sz="2000" i="1" dirty="0">
              <a:solidFill>
                <a:schemeClr val="accent2"/>
              </a:solidFill>
            </a:endParaRPr>
          </a:p>
          <a:p>
            <a:endParaRPr lang="en-US" sz="20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DC256EE-1223-1F48-AD8F-DE891931B700}" type="slidenum">
              <a:rPr lang="en-US"/>
              <a:pPr>
                <a:defRPr/>
              </a:pPr>
              <a:t>10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7431" y="3139385"/>
            <a:ext cx="4128103" cy="274706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3" y="3139385"/>
            <a:ext cx="3733800" cy="1293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47" b="11036"/>
          <a:stretch/>
        </p:blipFill>
        <p:spPr>
          <a:xfrm>
            <a:off x="42862" y="4638675"/>
            <a:ext cx="3733800" cy="178267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9875" y="4829469"/>
            <a:ext cx="2295525" cy="1668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30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Linking Load Types to End-Uses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26895"/>
            <a:ext cx="8686800" cy="5704005"/>
          </a:xfrm>
        </p:spPr>
        <p:txBody>
          <a:bodyPr/>
          <a:lstStyle/>
          <a:p>
            <a:r>
              <a:rPr lang="en-US" sz="2000" dirty="0" smtClean="0"/>
              <a:t>Developing models for distribution feeders involves linking information on the end uses of electricity to the 7 load types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DC256EE-1223-1F48-AD8F-DE891931B700}" type="slidenum">
              <a:rPr lang="en-US"/>
              <a:pPr>
                <a:defRPr/>
              </a:pPr>
              <a:t>11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272748"/>
              </p:ext>
            </p:extLst>
          </p:nvPr>
        </p:nvGraphicFramePr>
        <p:xfrm>
          <a:off x="825335" y="1871478"/>
          <a:ext cx="7475516" cy="406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37758"/>
                <a:gridCol w="3737758"/>
              </a:tblGrid>
              <a:tr h="372489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Composite Load Type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Electricity</a:t>
                      </a:r>
                      <a:r>
                        <a:rPr lang="en-US" sz="1600" baseline="0" dirty="0" smtClean="0"/>
                        <a:t> End-Use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Motor A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Commercial Cooling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aseline="0" dirty="0" smtClean="0"/>
                        <a:t>Commercial Refrigeration</a:t>
                      </a:r>
                      <a:endParaRPr lang="en-US" sz="1600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Motor B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Commercial Ventilation </a:t>
                      </a:r>
                    </a:p>
                  </a:txBody>
                  <a:tcPr/>
                </a:tc>
              </a:tr>
              <a:tr h="633351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Motor C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Commercial HVAC</a:t>
                      </a:r>
                      <a:r>
                        <a:rPr lang="en-US" sz="1600" baseline="0" dirty="0" smtClean="0"/>
                        <a:t> (pumping)</a:t>
                      </a:r>
                    </a:p>
                    <a:p>
                      <a:r>
                        <a:rPr lang="en-US" sz="1600" baseline="0" dirty="0" smtClean="0"/>
                        <a:t>Residential Ventilation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Motor D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Residential</a:t>
                      </a:r>
                      <a:r>
                        <a:rPr lang="en-US" sz="1600" baseline="0" dirty="0" smtClean="0"/>
                        <a:t> Cooling</a:t>
                      </a:r>
                    </a:p>
                    <a:p>
                      <a:r>
                        <a:rPr lang="en-US" sz="1600" baseline="0" dirty="0" smtClean="0"/>
                        <a:t>Residential Refrigeration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Power</a:t>
                      </a:r>
                      <a:r>
                        <a:rPr lang="en-US" sz="1600" baseline="0" dirty="0" smtClean="0"/>
                        <a:t> Electronic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Adjustable</a:t>
                      </a:r>
                      <a:r>
                        <a:rPr lang="en-US" sz="1600" baseline="0" dirty="0" smtClean="0"/>
                        <a:t> speed drives</a:t>
                      </a:r>
                    </a:p>
                    <a:p>
                      <a:r>
                        <a:rPr lang="en-US" sz="1600" baseline="0" dirty="0" smtClean="0"/>
                        <a:t>A</a:t>
                      </a:r>
                      <a:r>
                        <a:rPr lang="en-US" sz="1600" dirty="0" smtClean="0"/>
                        <a:t>ll electronics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Stat_P_Res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Space</a:t>
                      </a:r>
                      <a:r>
                        <a:rPr lang="en-US" sz="1600" baseline="0" dirty="0" smtClean="0"/>
                        <a:t> h</a:t>
                      </a:r>
                      <a:r>
                        <a:rPr lang="en-US" sz="1600" dirty="0" smtClean="0"/>
                        <a:t>eating, Water</a:t>
                      </a:r>
                      <a:r>
                        <a:rPr lang="en-US" sz="1600" baseline="0" dirty="0" smtClean="0"/>
                        <a:t> heating, </a:t>
                      </a:r>
                      <a:r>
                        <a:rPr lang="en-US" sz="1600" dirty="0" smtClean="0"/>
                        <a:t>Incandescent lighting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Stat_P_Cur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Fluorescent</a:t>
                      </a:r>
                      <a:r>
                        <a:rPr lang="en-US" sz="1600" baseline="0" dirty="0" smtClean="0"/>
                        <a:t> lighting</a:t>
                      </a:r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453871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 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022145"/>
            <a:ext cx="8686800" cy="5704005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Developing region- and feeder-specific         composite load models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DC256EE-1223-1F48-AD8F-DE891931B700}" type="slidenum">
              <a:rPr lang="en-US"/>
              <a:pPr>
                <a:defRPr/>
              </a:pPr>
              <a:t>12</a:t>
            </a:fld>
            <a:endParaRPr lang="en-US"/>
          </a:p>
        </p:txBody>
      </p:sp>
      <p:pic>
        <p:nvPicPr>
          <p:cNvPr id="5" name="image5.jpe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1651" y="4943472"/>
            <a:ext cx="2047873" cy="143025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172830" y="2120384"/>
            <a:ext cx="1838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MIX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71475" y="2139434"/>
            <a:ext cx="1838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RES - suburban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638425" y="2143125"/>
            <a:ext cx="1838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COM - urban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7115175" y="2110859"/>
            <a:ext cx="1838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RAG - rural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71" t="12017" r="10924" b="15021"/>
          <a:stretch/>
        </p:blipFill>
        <p:spPr>
          <a:xfrm>
            <a:off x="2273233" y="2488935"/>
            <a:ext cx="2111508" cy="204533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86" r="25520"/>
          <a:stretch/>
        </p:blipFill>
        <p:spPr>
          <a:xfrm>
            <a:off x="228600" y="2508766"/>
            <a:ext cx="1991127" cy="202784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90"/>
          <a:stretch/>
        </p:blipFill>
        <p:spPr>
          <a:xfrm>
            <a:off x="6600606" y="2483883"/>
            <a:ext cx="2162394" cy="2033680"/>
          </a:xfrm>
          <a:prstGeom prst="rect">
            <a:avLst/>
          </a:prstGeom>
        </p:spPr>
      </p:pic>
      <p:pic>
        <p:nvPicPr>
          <p:cNvPr id="13" name="image5.jpe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16095" y="4943471"/>
            <a:ext cx="2047873" cy="1430251"/>
          </a:xfrm>
          <a:prstGeom prst="rect">
            <a:avLst/>
          </a:prstGeom>
        </p:spPr>
      </p:pic>
      <p:pic>
        <p:nvPicPr>
          <p:cNvPr id="14" name="image5.jpe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48171" y="4972049"/>
            <a:ext cx="2047873" cy="1430251"/>
          </a:xfrm>
          <a:prstGeom prst="rect">
            <a:avLst/>
          </a:prstGeom>
        </p:spPr>
      </p:pic>
      <p:pic>
        <p:nvPicPr>
          <p:cNvPr id="15" name="image5.jpe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67391" y="4972050"/>
            <a:ext cx="2047873" cy="143025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71" t="12017" r="35977" b="15021"/>
          <a:stretch/>
        </p:blipFill>
        <p:spPr>
          <a:xfrm>
            <a:off x="4463978" y="2479410"/>
            <a:ext cx="1055754" cy="204533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262" r="25520"/>
          <a:stretch/>
        </p:blipFill>
        <p:spPr>
          <a:xfrm>
            <a:off x="5519732" y="2487374"/>
            <a:ext cx="935373" cy="2027846"/>
          </a:xfrm>
          <a:prstGeom prst="rect">
            <a:avLst/>
          </a:prstGeom>
        </p:spPr>
      </p:pic>
      <p:sp>
        <p:nvSpPr>
          <p:cNvPr id="19" name="Down Arrow 18"/>
          <p:cNvSpPr/>
          <p:nvPr/>
        </p:nvSpPr>
        <p:spPr>
          <a:xfrm>
            <a:off x="995562" y="4536613"/>
            <a:ext cx="385563" cy="568788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Down Arrow 19"/>
          <p:cNvSpPr/>
          <p:nvPr/>
        </p:nvSpPr>
        <p:spPr>
          <a:xfrm>
            <a:off x="3172024" y="4536613"/>
            <a:ext cx="385563" cy="568788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Down Arrow 20"/>
          <p:cNvSpPr/>
          <p:nvPr/>
        </p:nvSpPr>
        <p:spPr>
          <a:xfrm>
            <a:off x="5279325" y="4537970"/>
            <a:ext cx="385563" cy="568788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Down Arrow 21"/>
          <p:cNvSpPr/>
          <p:nvPr/>
        </p:nvSpPr>
        <p:spPr>
          <a:xfrm>
            <a:off x="7489021" y="4537970"/>
            <a:ext cx="385563" cy="568788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5848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85003"/>
          </a:xfrm>
        </p:spPr>
        <p:txBody>
          <a:bodyPr/>
          <a:lstStyle/>
          <a:p>
            <a:r>
              <a:rPr lang="en-US" sz="3600" dirty="0" smtClean="0"/>
              <a:t>What is the goal of our analysis?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65747"/>
            <a:ext cx="8686800" cy="5704005"/>
          </a:xfrm>
        </p:spPr>
        <p:txBody>
          <a:bodyPr/>
          <a:lstStyle/>
          <a:p>
            <a:r>
              <a:rPr lang="en-US" sz="2000" dirty="0" smtClean="0"/>
              <a:t>The goal of our analysis is to develop region- and feeder-specific composite load model inputs for 3 study periods:  Summer Peak Demand; Winter Peak Demand; and Spring Light Load</a:t>
            </a:r>
          </a:p>
          <a:p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DC256EE-1223-1F48-AD8F-DE891931B700}" type="slidenum">
              <a:rPr lang="en-US"/>
              <a:pPr>
                <a:defRPr/>
              </a:pPr>
              <a:t>13</a:t>
            </a:fld>
            <a:endParaRPr lang="en-US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49" t="1" r="12334" b="8565"/>
          <a:stretch/>
        </p:blipFill>
        <p:spPr bwMode="auto">
          <a:xfrm>
            <a:off x="5229225" y="1990725"/>
            <a:ext cx="3648076" cy="300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97" t="-1" r="11718" b="25348"/>
          <a:stretch/>
        </p:blipFill>
        <p:spPr bwMode="auto">
          <a:xfrm>
            <a:off x="2038350" y="4191001"/>
            <a:ext cx="3686176" cy="24574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8" r="11675" b="25058"/>
          <a:stretch/>
        </p:blipFill>
        <p:spPr bwMode="auto">
          <a:xfrm>
            <a:off x="19050" y="1990725"/>
            <a:ext cx="3648075" cy="2466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Rectangle 9"/>
          <p:cNvSpPr/>
          <p:nvPr/>
        </p:nvSpPr>
        <p:spPr>
          <a:xfrm>
            <a:off x="2514600" y="2409825"/>
            <a:ext cx="304800" cy="181927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534150" y="2409825"/>
            <a:ext cx="304800" cy="181927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647950" y="4572000"/>
            <a:ext cx="304800" cy="181927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2371725" y="2161401"/>
            <a:ext cx="723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4-6 PM</a:t>
            </a:r>
            <a:endParaRPr lang="en-US" sz="1200" dirty="0"/>
          </a:p>
        </p:txBody>
      </p:sp>
      <p:sp>
        <p:nvSpPr>
          <p:cNvPr id="14" name="TextBox 13"/>
          <p:cNvSpPr txBox="1"/>
          <p:nvPr/>
        </p:nvSpPr>
        <p:spPr>
          <a:xfrm>
            <a:off x="6357938" y="2171700"/>
            <a:ext cx="723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8-10 </a:t>
            </a:r>
            <a:r>
              <a:rPr lang="en-US" sz="1200" dirty="0"/>
              <a:t>A</a:t>
            </a:r>
            <a:r>
              <a:rPr lang="en-US" sz="1200" dirty="0" smtClean="0"/>
              <a:t>M</a:t>
            </a:r>
            <a:endParaRPr lang="en-US" sz="1200" dirty="0"/>
          </a:p>
        </p:txBody>
      </p:sp>
      <p:sp>
        <p:nvSpPr>
          <p:cNvPr id="15" name="TextBox 14"/>
          <p:cNvSpPr txBox="1"/>
          <p:nvPr/>
        </p:nvSpPr>
        <p:spPr>
          <a:xfrm>
            <a:off x="2495550" y="4333875"/>
            <a:ext cx="723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2-4 </a:t>
            </a:r>
            <a:r>
              <a:rPr lang="en-US" sz="1200" dirty="0"/>
              <a:t>A</a:t>
            </a:r>
            <a:r>
              <a:rPr lang="en-US" sz="1200" dirty="0" smtClean="0"/>
              <a:t>M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6124100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85003"/>
          </a:xfrm>
        </p:spPr>
        <p:txBody>
          <a:bodyPr/>
          <a:lstStyle/>
          <a:p>
            <a:r>
              <a:rPr lang="en-US" sz="3600" dirty="0" smtClean="0"/>
              <a:t>Important Opening Perspectives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013130"/>
            <a:ext cx="8686800" cy="5704005"/>
          </a:xfrm>
        </p:spPr>
        <p:txBody>
          <a:bodyPr/>
          <a:lstStyle/>
          <a:p>
            <a:r>
              <a:rPr lang="en-US" sz="2000" dirty="0" smtClean="0"/>
              <a:t>Our </a:t>
            </a:r>
            <a:r>
              <a:rPr lang="en-US" sz="2000" dirty="0"/>
              <a:t>goal is to develop reasonable and credible initial estimates in order to </a:t>
            </a:r>
            <a:r>
              <a:rPr lang="en-US" sz="2000" dirty="0" smtClean="0"/>
              <a:t>enable industry to begin </a:t>
            </a:r>
            <a:r>
              <a:rPr lang="en-US" sz="2000" dirty="0"/>
              <a:t>conducting meaningful reliability studies</a:t>
            </a:r>
          </a:p>
          <a:p>
            <a:pPr lvl="0"/>
            <a:r>
              <a:rPr lang="en-US" sz="2000" dirty="0" smtClean="0"/>
              <a:t>We accept that developing load </a:t>
            </a:r>
            <a:r>
              <a:rPr lang="en-US" sz="2000" dirty="0"/>
              <a:t>composition </a:t>
            </a:r>
            <a:r>
              <a:rPr lang="en-US" sz="2000" dirty="0" smtClean="0"/>
              <a:t>information is currently an imperfect </a:t>
            </a:r>
            <a:r>
              <a:rPr lang="en-US" sz="2000" dirty="0"/>
              <a:t>science – </a:t>
            </a:r>
            <a:r>
              <a:rPr lang="en-US" sz="2000" dirty="0" smtClean="0"/>
              <a:t>Measured data are sparse and many </a:t>
            </a:r>
            <a:r>
              <a:rPr lang="en-US" sz="2000" dirty="0"/>
              <a:t>assumptions a</a:t>
            </a:r>
            <a:r>
              <a:rPr lang="en-US" sz="2000" dirty="0" smtClean="0"/>
              <a:t>re required to use them (e.g., building </a:t>
            </a:r>
            <a:r>
              <a:rPr lang="en-US" sz="2000" dirty="0"/>
              <a:t>types</a:t>
            </a:r>
            <a:r>
              <a:rPr lang="en-US" sz="2000" dirty="0" smtClean="0"/>
              <a:t>, building populations, </a:t>
            </a:r>
            <a:r>
              <a:rPr lang="en-US" sz="2000" dirty="0"/>
              <a:t>electrification, rules of association</a:t>
            </a:r>
            <a:r>
              <a:rPr lang="en-US" sz="2000" dirty="0" smtClean="0"/>
              <a:t>)</a:t>
            </a:r>
            <a:endParaRPr lang="en-US" sz="2000" dirty="0"/>
          </a:p>
          <a:p>
            <a:pPr lvl="0"/>
            <a:r>
              <a:rPr lang="en-US" sz="2000" dirty="0" smtClean="0"/>
              <a:t>We approach these challenges by being transparent in the assumptions we’ve made and meticulous in the consistent application of our engineering methods</a:t>
            </a:r>
          </a:p>
          <a:p>
            <a:pPr lvl="0"/>
            <a:r>
              <a:rPr lang="en-US" sz="2000" dirty="0" smtClean="0"/>
              <a:t>We also gain confidence in our approach by comparing initial findings to the past efforts of others (notably ISO-NE, and FRCC)</a:t>
            </a:r>
            <a:endParaRPr lang="en-US" sz="2000" dirty="0"/>
          </a:p>
          <a:p>
            <a:pPr lvl="0"/>
            <a:r>
              <a:rPr lang="en-US" sz="2000" dirty="0" smtClean="0"/>
              <a:t>There will always be opportunities </a:t>
            </a:r>
            <a:r>
              <a:rPr lang="en-US" sz="2000" dirty="0"/>
              <a:t>to improve the </a:t>
            </a:r>
            <a:r>
              <a:rPr lang="en-US" sz="2000" dirty="0" smtClean="0"/>
              <a:t>analysis – we will be pursuing sensitivity studies, exploring other data sources, and refining our analysis up to the time of the field trials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DC256EE-1223-1F48-AD8F-DE891931B700}" type="slidenum">
              <a:rPr lang="en-US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4641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85003"/>
          </a:xfrm>
        </p:spPr>
        <p:txBody>
          <a:bodyPr/>
          <a:lstStyle/>
          <a:p>
            <a:r>
              <a:rPr lang="en-US" sz="3600" dirty="0" smtClean="0"/>
              <a:t>Overview of Methodology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060755"/>
            <a:ext cx="8686800" cy="5704005"/>
          </a:xfrm>
        </p:spPr>
        <p:txBody>
          <a:bodyPr/>
          <a:lstStyle/>
          <a:p>
            <a:r>
              <a:rPr lang="en-US" sz="2000" dirty="0" smtClean="0"/>
              <a:t>Step 1. Starting with hourly end-use metered data</a:t>
            </a:r>
          </a:p>
          <a:p>
            <a:pPr lvl="1"/>
            <a:r>
              <a:rPr lang="en-US" sz="1600" dirty="0" smtClean="0"/>
              <a:t>Estimate sensitivity of heating and cooling loads to recorded weather</a:t>
            </a:r>
          </a:p>
          <a:p>
            <a:pPr lvl="1"/>
            <a:r>
              <a:rPr lang="en-US" sz="1600" dirty="0" smtClean="0"/>
              <a:t>Use region-specific weather to estimate region-specific heating and cooling loads for each of the three reliability planning study days (summer peak, winter peak, spring light load)</a:t>
            </a:r>
          </a:p>
          <a:p>
            <a:pPr lvl="1"/>
            <a:r>
              <a:rPr lang="en-US" sz="1600" dirty="0" smtClean="0"/>
              <a:t>Adjust heating and water heating loads based on region-specific information on the extent to which these loads are electric (electrification fractions)</a:t>
            </a:r>
          </a:p>
          <a:p>
            <a:pPr lvl="0"/>
            <a:r>
              <a:rPr lang="en-US" sz="2000" dirty="0" smtClean="0"/>
              <a:t>Step 2. Apply rules of association to each building and end-use to develop hourly load shapes for each of the 7 composite load model load types</a:t>
            </a:r>
          </a:p>
          <a:p>
            <a:pPr lvl="0"/>
            <a:r>
              <a:rPr lang="en-US" sz="2000" dirty="0" smtClean="0"/>
              <a:t>Step 3. Combine hourly composite model load shapes for various building types to estimate region-specific, feeder models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DC256EE-1223-1F48-AD8F-DE891931B700}" type="slidenum">
              <a:rPr lang="en-US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0020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ounded Rectangle 34"/>
          <p:cNvSpPr/>
          <p:nvPr/>
        </p:nvSpPr>
        <p:spPr>
          <a:xfrm>
            <a:off x="7723188" y="3575563"/>
            <a:ext cx="990600" cy="87260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Methodology – Step 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DC256EE-1223-1F48-AD8F-DE891931B700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28575" y="1295400"/>
            <a:ext cx="1238250" cy="433405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1619250" y="1295400"/>
            <a:ext cx="962025" cy="1093677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1590675" y="3575563"/>
            <a:ext cx="990600" cy="87261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1552575" y="4524375"/>
            <a:ext cx="1238250" cy="100012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-9525" y="2076450"/>
            <a:ext cx="136207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Hourly Metered Loads for A Single Building Type</a:t>
            </a:r>
          </a:p>
          <a:p>
            <a:r>
              <a:rPr lang="en-US" dirty="0" smtClean="0"/>
              <a:t>(residential, office, retail, lodging, etc.)</a:t>
            </a:r>
            <a:endParaRPr lang="en-US" dirty="0"/>
          </a:p>
          <a:p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590676" y="1400859"/>
            <a:ext cx="12382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Space</a:t>
            </a:r>
          </a:p>
          <a:p>
            <a:r>
              <a:rPr lang="en-US" dirty="0" smtClean="0"/>
              <a:t>Cooling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476375" y="4524375"/>
            <a:ext cx="15049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Refrigeration,</a:t>
            </a:r>
          </a:p>
          <a:p>
            <a:r>
              <a:rPr lang="en-US" dirty="0" smtClean="0"/>
              <a:t>Electronics,</a:t>
            </a:r>
          </a:p>
          <a:p>
            <a:r>
              <a:rPr lang="en-US" dirty="0" smtClean="0"/>
              <a:t>Lighting, etc.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619251" y="3527938"/>
            <a:ext cx="12382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Water Heating,</a:t>
            </a:r>
          </a:p>
          <a:p>
            <a:r>
              <a:rPr lang="en-US" dirty="0" smtClean="0"/>
              <a:t>Cooking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1609724" y="2446557"/>
            <a:ext cx="971551" cy="103959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1581148" y="2573119"/>
            <a:ext cx="10001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Space Heating</a:t>
            </a:r>
            <a:endParaRPr lang="en-US" dirty="0"/>
          </a:p>
        </p:txBody>
      </p:sp>
      <p:sp>
        <p:nvSpPr>
          <p:cNvPr id="20" name="Rounded Rectangle 19"/>
          <p:cNvSpPr/>
          <p:nvPr/>
        </p:nvSpPr>
        <p:spPr>
          <a:xfrm>
            <a:off x="2800350" y="1295401"/>
            <a:ext cx="923925" cy="2190749"/>
          </a:xfrm>
          <a:prstGeom prst="round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2733675" y="2028825"/>
            <a:ext cx="12382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Historical</a:t>
            </a:r>
          </a:p>
          <a:p>
            <a:r>
              <a:rPr lang="en-US" dirty="0" smtClean="0"/>
              <a:t>Weather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3971923" y="1295401"/>
            <a:ext cx="990601" cy="1068168"/>
          </a:xfrm>
          <a:prstGeom prst="round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3971924" y="2452687"/>
            <a:ext cx="981076" cy="1029771"/>
          </a:xfrm>
          <a:prstGeom prst="round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3914775" y="1342936"/>
            <a:ext cx="12287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Space</a:t>
            </a:r>
          </a:p>
          <a:p>
            <a:r>
              <a:rPr lang="en-US" dirty="0" smtClean="0"/>
              <a:t>Cooling</a:t>
            </a:r>
          </a:p>
          <a:p>
            <a:r>
              <a:rPr lang="en-US" dirty="0" smtClean="0"/>
              <a:t>Sensitivity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914776" y="2501979"/>
            <a:ext cx="12382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Space</a:t>
            </a:r>
          </a:p>
          <a:p>
            <a:r>
              <a:rPr lang="en-US" dirty="0" smtClean="0"/>
              <a:t>Heating</a:t>
            </a:r>
          </a:p>
          <a:p>
            <a:r>
              <a:rPr lang="en-US" dirty="0" smtClean="0"/>
              <a:t>Sensitivity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2705098" y="1190626"/>
            <a:ext cx="2438401" cy="2409140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ed Rectangle 27"/>
          <p:cNvSpPr/>
          <p:nvPr/>
        </p:nvSpPr>
        <p:spPr>
          <a:xfrm>
            <a:off x="5372096" y="1379279"/>
            <a:ext cx="923925" cy="2146815"/>
          </a:xfrm>
          <a:prstGeom prst="roundRect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5329236" y="1922591"/>
            <a:ext cx="12382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Region-Specific</a:t>
            </a:r>
          </a:p>
          <a:p>
            <a:r>
              <a:rPr lang="en-US" dirty="0" smtClean="0"/>
              <a:t>Weather</a:t>
            </a:r>
          </a:p>
        </p:txBody>
      </p:sp>
      <p:sp>
        <p:nvSpPr>
          <p:cNvPr id="30" name="Rounded Rectangle 29"/>
          <p:cNvSpPr/>
          <p:nvPr/>
        </p:nvSpPr>
        <p:spPr>
          <a:xfrm>
            <a:off x="6519859" y="2363569"/>
            <a:ext cx="923925" cy="1921996"/>
          </a:xfrm>
          <a:prstGeom prst="roundRect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3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534146" y="2611844"/>
            <a:ext cx="12382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Region-Specific</a:t>
            </a:r>
          </a:p>
          <a:p>
            <a:r>
              <a:rPr lang="en-US" dirty="0" err="1" smtClean="0"/>
              <a:t>Electri-fication</a:t>
            </a:r>
            <a:endParaRPr lang="en-US" dirty="0" smtClean="0"/>
          </a:p>
        </p:txBody>
      </p:sp>
      <p:sp>
        <p:nvSpPr>
          <p:cNvPr id="32" name="Rounded Rectangle 31"/>
          <p:cNvSpPr/>
          <p:nvPr/>
        </p:nvSpPr>
        <p:spPr>
          <a:xfrm>
            <a:off x="7723188" y="1363535"/>
            <a:ext cx="962025" cy="102554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ed Rectangle 32"/>
          <p:cNvSpPr/>
          <p:nvPr/>
        </p:nvSpPr>
        <p:spPr>
          <a:xfrm>
            <a:off x="7723188" y="2501979"/>
            <a:ext cx="971551" cy="98417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7704140" y="3586457"/>
            <a:ext cx="12382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Water Heating,</a:t>
            </a:r>
          </a:p>
          <a:p>
            <a:r>
              <a:rPr lang="en-US" dirty="0" smtClean="0"/>
              <a:t>Cooking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7723188" y="2665303"/>
            <a:ext cx="10001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Space Heating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7723187" y="1521039"/>
            <a:ext cx="12382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Space</a:t>
            </a:r>
          </a:p>
          <a:p>
            <a:r>
              <a:rPr lang="en-US" dirty="0" smtClean="0"/>
              <a:t>Cooling</a:t>
            </a:r>
          </a:p>
        </p:txBody>
      </p:sp>
      <p:sp>
        <p:nvSpPr>
          <p:cNvPr id="38" name="Rounded Rectangle 37"/>
          <p:cNvSpPr/>
          <p:nvPr/>
        </p:nvSpPr>
        <p:spPr>
          <a:xfrm>
            <a:off x="7704140" y="4524375"/>
            <a:ext cx="1238250" cy="100012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7627940" y="4495800"/>
            <a:ext cx="15049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Refrigeration, Electronics,</a:t>
            </a:r>
          </a:p>
          <a:p>
            <a:r>
              <a:rPr lang="en-US" dirty="0" smtClean="0"/>
              <a:t>Lighting, etc.</a:t>
            </a:r>
          </a:p>
        </p:txBody>
      </p:sp>
      <p:sp>
        <p:nvSpPr>
          <p:cNvPr id="8" name="Right Arrow 7"/>
          <p:cNvSpPr/>
          <p:nvPr/>
        </p:nvSpPr>
        <p:spPr>
          <a:xfrm>
            <a:off x="1333500" y="1734554"/>
            <a:ext cx="238125" cy="31632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ight Arrow 40"/>
          <p:cNvSpPr/>
          <p:nvPr/>
        </p:nvSpPr>
        <p:spPr>
          <a:xfrm>
            <a:off x="1352550" y="2805480"/>
            <a:ext cx="238125" cy="31632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ight Arrow 42"/>
          <p:cNvSpPr/>
          <p:nvPr/>
        </p:nvSpPr>
        <p:spPr>
          <a:xfrm>
            <a:off x="1314450" y="3812391"/>
            <a:ext cx="238125" cy="31632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ight Arrow 43"/>
          <p:cNvSpPr/>
          <p:nvPr/>
        </p:nvSpPr>
        <p:spPr>
          <a:xfrm>
            <a:off x="1314450" y="4798687"/>
            <a:ext cx="238125" cy="31632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ight Arrow 44"/>
          <p:cNvSpPr/>
          <p:nvPr/>
        </p:nvSpPr>
        <p:spPr>
          <a:xfrm>
            <a:off x="2828925" y="4808212"/>
            <a:ext cx="4875215" cy="31632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ight Arrow 46"/>
          <p:cNvSpPr/>
          <p:nvPr/>
        </p:nvSpPr>
        <p:spPr>
          <a:xfrm>
            <a:off x="2705098" y="3812173"/>
            <a:ext cx="3814761" cy="31632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ight Arrow 47"/>
          <p:cNvSpPr/>
          <p:nvPr/>
        </p:nvSpPr>
        <p:spPr>
          <a:xfrm>
            <a:off x="7485063" y="3780081"/>
            <a:ext cx="238125" cy="31632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ight Arrow 48"/>
          <p:cNvSpPr/>
          <p:nvPr/>
        </p:nvSpPr>
        <p:spPr>
          <a:xfrm>
            <a:off x="7466015" y="2773154"/>
            <a:ext cx="238125" cy="31632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ight Arrow 49"/>
          <p:cNvSpPr/>
          <p:nvPr/>
        </p:nvSpPr>
        <p:spPr>
          <a:xfrm>
            <a:off x="6296021" y="2750671"/>
            <a:ext cx="238125" cy="31632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ight Arrow 51"/>
          <p:cNvSpPr/>
          <p:nvPr/>
        </p:nvSpPr>
        <p:spPr>
          <a:xfrm>
            <a:off x="5000625" y="2757170"/>
            <a:ext cx="366711" cy="31632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ight Arrow 52"/>
          <p:cNvSpPr/>
          <p:nvPr/>
        </p:nvSpPr>
        <p:spPr>
          <a:xfrm>
            <a:off x="5005385" y="1686040"/>
            <a:ext cx="366711" cy="31632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ight Arrow 53"/>
          <p:cNvSpPr/>
          <p:nvPr/>
        </p:nvSpPr>
        <p:spPr>
          <a:xfrm>
            <a:off x="6336503" y="1703397"/>
            <a:ext cx="1367637" cy="31632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ight Arrow 54"/>
          <p:cNvSpPr/>
          <p:nvPr/>
        </p:nvSpPr>
        <p:spPr>
          <a:xfrm>
            <a:off x="3743319" y="2805479"/>
            <a:ext cx="238125" cy="31632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ight Arrow 55"/>
          <p:cNvSpPr/>
          <p:nvPr/>
        </p:nvSpPr>
        <p:spPr>
          <a:xfrm>
            <a:off x="2609850" y="2792204"/>
            <a:ext cx="200025" cy="31632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ight Arrow 56"/>
          <p:cNvSpPr/>
          <p:nvPr/>
        </p:nvSpPr>
        <p:spPr>
          <a:xfrm>
            <a:off x="3748075" y="1708735"/>
            <a:ext cx="238125" cy="31632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ight Arrow 57"/>
          <p:cNvSpPr/>
          <p:nvPr/>
        </p:nvSpPr>
        <p:spPr>
          <a:xfrm>
            <a:off x="2619375" y="1757045"/>
            <a:ext cx="200025" cy="31632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838200" y="5838825"/>
            <a:ext cx="7648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This step in the analysis is repeated for each building type and for each region</a:t>
            </a:r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525" y="782860"/>
            <a:ext cx="91424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objective of this step is to develop region-specific load shapes for individual building 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70992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Methodology – Step I1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DC256EE-1223-1F48-AD8F-DE891931B700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1438276" y="1514475"/>
            <a:ext cx="1390649" cy="1093677"/>
          </a:xfrm>
          <a:prstGeom prst="roundRect">
            <a:avLst/>
          </a:prstGeom>
          <a:solidFill>
            <a:srgbClr val="DFE9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1419225" y="3898400"/>
            <a:ext cx="1352550" cy="842654"/>
          </a:xfrm>
          <a:prstGeom prst="roundRect">
            <a:avLst/>
          </a:prstGeom>
          <a:solidFill>
            <a:srgbClr val="DFE9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ounded Rectangle 11"/>
          <p:cNvSpPr/>
          <p:nvPr/>
        </p:nvSpPr>
        <p:spPr>
          <a:xfrm>
            <a:off x="1438275" y="4798546"/>
            <a:ext cx="1390650" cy="1021227"/>
          </a:xfrm>
          <a:prstGeom prst="roundRect">
            <a:avLst/>
          </a:prstGeom>
          <a:solidFill>
            <a:srgbClr val="DFE9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524001" y="1715184"/>
            <a:ext cx="12382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Space</a:t>
            </a:r>
          </a:p>
          <a:p>
            <a:r>
              <a:rPr lang="en-US" dirty="0" smtClean="0"/>
              <a:t>Cooling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438275" y="4907795"/>
            <a:ext cx="15049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Refrigeration,Electronics</a:t>
            </a:r>
            <a:r>
              <a:rPr lang="en-US" dirty="0" smtClean="0"/>
              <a:t>, </a:t>
            </a:r>
          </a:p>
          <a:p>
            <a:r>
              <a:rPr lang="en-US" dirty="0" smtClean="0"/>
              <a:t>Lighting, etc.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1524000" y="3866465"/>
            <a:ext cx="10096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Water Heating,</a:t>
            </a:r>
          </a:p>
          <a:p>
            <a:r>
              <a:rPr lang="en-US" dirty="0" smtClean="0"/>
              <a:t>Cooking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1438276" y="2713257"/>
            <a:ext cx="1352550" cy="1039594"/>
          </a:xfrm>
          <a:prstGeom prst="roundRect">
            <a:avLst/>
          </a:prstGeom>
          <a:solidFill>
            <a:srgbClr val="DFE9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1533523" y="2906494"/>
            <a:ext cx="10001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Space Heating</a:t>
            </a:r>
            <a:endParaRPr lang="en-US" dirty="0"/>
          </a:p>
        </p:txBody>
      </p:sp>
      <p:sp>
        <p:nvSpPr>
          <p:cNvPr id="20" name="Rounded Rectangle 19"/>
          <p:cNvSpPr/>
          <p:nvPr/>
        </p:nvSpPr>
        <p:spPr>
          <a:xfrm>
            <a:off x="3904443" y="1541946"/>
            <a:ext cx="1143006" cy="4305478"/>
          </a:xfrm>
          <a:prstGeom prst="round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3849675" y="3146630"/>
            <a:ext cx="12525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Rules of Association</a:t>
            </a:r>
          </a:p>
        </p:txBody>
      </p:sp>
      <p:sp>
        <p:nvSpPr>
          <p:cNvPr id="32" name="Rounded Rectangle 31"/>
          <p:cNvSpPr/>
          <p:nvPr/>
        </p:nvSpPr>
        <p:spPr>
          <a:xfrm>
            <a:off x="6800850" y="1344486"/>
            <a:ext cx="1465263" cy="556797"/>
          </a:xfrm>
          <a:prstGeom prst="roundRect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6970711" y="1460266"/>
            <a:ext cx="1238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Motor A</a:t>
            </a:r>
          </a:p>
        </p:txBody>
      </p:sp>
      <p:sp>
        <p:nvSpPr>
          <p:cNvPr id="56" name="Right Arrow 55"/>
          <p:cNvSpPr/>
          <p:nvPr/>
        </p:nvSpPr>
        <p:spPr>
          <a:xfrm>
            <a:off x="2881312" y="3016967"/>
            <a:ext cx="968363" cy="316327"/>
          </a:xfrm>
          <a:prstGeom prst="rightArrow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ight Arrow 56"/>
          <p:cNvSpPr/>
          <p:nvPr/>
        </p:nvSpPr>
        <p:spPr>
          <a:xfrm>
            <a:off x="2900362" y="4050859"/>
            <a:ext cx="949313" cy="316327"/>
          </a:xfrm>
          <a:prstGeom prst="rightArrow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685800" y="6067425"/>
            <a:ext cx="7999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This step in the analysis is repeated separately for each building type</a:t>
            </a:r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525" y="782860"/>
            <a:ext cx="91424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objective of this step is to map hourly end use loads for individual building types to the 7 composite load model types</a:t>
            </a:r>
            <a:endParaRPr lang="en-US" dirty="0"/>
          </a:p>
        </p:txBody>
      </p:sp>
      <p:sp>
        <p:nvSpPr>
          <p:cNvPr id="59" name="Rounded Rectangle 58"/>
          <p:cNvSpPr/>
          <p:nvPr/>
        </p:nvSpPr>
        <p:spPr>
          <a:xfrm>
            <a:off x="6800849" y="2035562"/>
            <a:ext cx="1465263" cy="556797"/>
          </a:xfrm>
          <a:prstGeom prst="roundRect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ounded Rectangle 60"/>
          <p:cNvSpPr/>
          <p:nvPr/>
        </p:nvSpPr>
        <p:spPr>
          <a:xfrm>
            <a:off x="6800850" y="2741647"/>
            <a:ext cx="1465263" cy="556797"/>
          </a:xfrm>
          <a:prstGeom prst="roundRect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ounded Rectangle 61"/>
          <p:cNvSpPr/>
          <p:nvPr/>
        </p:nvSpPr>
        <p:spPr>
          <a:xfrm>
            <a:off x="6800850" y="3416286"/>
            <a:ext cx="1465263" cy="556797"/>
          </a:xfrm>
          <a:prstGeom prst="roundRect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ounded Rectangle 62"/>
          <p:cNvSpPr/>
          <p:nvPr/>
        </p:nvSpPr>
        <p:spPr>
          <a:xfrm>
            <a:off x="6800850" y="4798546"/>
            <a:ext cx="1465263" cy="556797"/>
          </a:xfrm>
          <a:prstGeom prst="roundRect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ounded Rectangle 63"/>
          <p:cNvSpPr/>
          <p:nvPr/>
        </p:nvSpPr>
        <p:spPr>
          <a:xfrm>
            <a:off x="6800848" y="4101046"/>
            <a:ext cx="1465263" cy="556797"/>
          </a:xfrm>
          <a:prstGeom prst="roundRect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ounded Rectangle 64"/>
          <p:cNvSpPr/>
          <p:nvPr/>
        </p:nvSpPr>
        <p:spPr>
          <a:xfrm>
            <a:off x="6800847" y="5453478"/>
            <a:ext cx="1465263" cy="556797"/>
          </a:xfrm>
          <a:prstGeom prst="roundRect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TextBox 65"/>
          <p:cNvSpPr txBox="1"/>
          <p:nvPr/>
        </p:nvSpPr>
        <p:spPr>
          <a:xfrm>
            <a:off x="6970710" y="2129294"/>
            <a:ext cx="1238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Motor B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6914353" y="2860327"/>
            <a:ext cx="1238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Motor C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6914352" y="3510018"/>
            <a:ext cx="1238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Motor D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6970709" y="4075673"/>
            <a:ext cx="12382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Power Electronic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6914352" y="4940999"/>
            <a:ext cx="1238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Stat_P_Res</a:t>
            </a:r>
            <a:endParaRPr lang="en-US" dirty="0" smtClean="0"/>
          </a:p>
        </p:txBody>
      </p:sp>
      <p:sp>
        <p:nvSpPr>
          <p:cNvPr id="71" name="TextBox 70"/>
          <p:cNvSpPr txBox="1"/>
          <p:nvPr/>
        </p:nvSpPr>
        <p:spPr>
          <a:xfrm>
            <a:off x="6914351" y="5531639"/>
            <a:ext cx="1238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Stat_P_Cur</a:t>
            </a:r>
            <a:endParaRPr lang="en-US" dirty="0" smtClean="0"/>
          </a:p>
        </p:txBody>
      </p:sp>
      <p:sp>
        <p:nvSpPr>
          <p:cNvPr id="72" name="Right Arrow 71"/>
          <p:cNvSpPr/>
          <p:nvPr/>
        </p:nvSpPr>
        <p:spPr>
          <a:xfrm>
            <a:off x="2900362" y="1829598"/>
            <a:ext cx="968363" cy="31632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ight Arrow 72"/>
          <p:cNvSpPr/>
          <p:nvPr/>
        </p:nvSpPr>
        <p:spPr>
          <a:xfrm>
            <a:off x="2900362" y="4994004"/>
            <a:ext cx="949313" cy="316327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/>
          <p:cNvCxnSpPr/>
          <p:nvPr/>
        </p:nvCxnSpPr>
        <p:spPr>
          <a:xfrm flipV="1">
            <a:off x="5145882" y="1622885"/>
            <a:ext cx="1569243" cy="206713"/>
          </a:xfrm>
          <a:prstGeom prst="straightConnector1">
            <a:avLst/>
          </a:prstGeom>
          <a:ln w="50800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>
            <a:endCxn id="59" idx="1"/>
          </p:cNvCxnSpPr>
          <p:nvPr/>
        </p:nvCxnSpPr>
        <p:spPr>
          <a:xfrm>
            <a:off x="5145882" y="1901283"/>
            <a:ext cx="1654967" cy="412678"/>
          </a:xfrm>
          <a:prstGeom prst="straightConnector1">
            <a:avLst/>
          </a:prstGeom>
          <a:ln w="50800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/>
          <p:nvPr/>
        </p:nvCxnSpPr>
        <p:spPr>
          <a:xfrm>
            <a:off x="5145882" y="2035562"/>
            <a:ext cx="1569243" cy="981405"/>
          </a:xfrm>
          <a:prstGeom prst="straightConnector1">
            <a:avLst/>
          </a:prstGeom>
          <a:ln w="50800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/>
          <p:nvPr/>
        </p:nvCxnSpPr>
        <p:spPr>
          <a:xfrm>
            <a:off x="5163324" y="2212562"/>
            <a:ext cx="1574809" cy="1340263"/>
          </a:xfrm>
          <a:prstGeom prst="straightConnector1">
            <a:avLst/>
          </a:prstGeom>
          <a:ln w="50800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/>
          <p:nvPr/>
        </p:nvCxnSpPr>
        <p:spPr>
          <a:xfrm>
            <a:off x="5102216" y="3252922"/>
            <a:ext cx="1612908" cy="1688077"/>
          </a:xfrm>
          <a:prstGeom prst="straightConnector1">
            <a:avLst/>
          </a:prstGeom>
          <a:ln w="50800"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/>
          <p:nvPr/>
        </p:nvCxnSpPr>
        <p:spPr>
          <a:xfrm>
            <a:off x="5127606" y="4160051"/>
            <a:ext cx="1639102" cy="965614"/>
          </a:xfrm>
          <a:prstGeom prst="straightConnector1">
            <a:avLst/>
          </a:prstGeom>
          <a:ln w="50800">
            <a:solidFill>
              <a:schemeClr val="accent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/>
          <p:nvPr/>
        </p:nvCxnSpPr>
        <p:spPr>
          <a:xfrm flipV="1">
            <a:off x="5111740" y="3792961"/>
            <a:ext cx="1584334" cy="1297691"/>
          </a:xfrm>
          <a:prstGeom prst="straightConnector1">
            <a:avLst/>
          </a:prstGeom>
          <a:ln w="508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/>
          <p:nvPr/>
        </p:nvCxnSpPr>
        <p:spPr>
          <a:xfrm flipV="1">
            <a:off x="5127606" y="1794298"/>
            <a:ext cx="1587518" cy="3176067"/>
          </a:xfrm>
          <a:prstGeom prst="straightConnector1">
            <a:avLst/>
          </a:prstGeom>
          <a:ln w="508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/>
          <p:nvPr/>
        </p:nvCxnSpPr>
        <p:spPr>
          <a:xfrm flipV="1">
            <a:off x="5102216" y="4328228"/>
            <a:ext cx="1612909" cy="866380"/>
          </a:xfrm>
          <a:prstGeom prst="straightConnector1">
            <a:avLst/>
          </a:prstGeom>
          <a:ln w="508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/>
          <p:nvPr/>
        </p:nvCxnSpPr>
        <p:spPr>
          <a:xfrm flipV="1">
            <a:off x="5127606" y="5211253"/>
            <a:ext cx="1654968" cy="77631"/>
          </a:xfrm>
          <a:prstGeom prst="straightConnector1">
            <a:avLst/>
          </a:prstGeom>
          <a:ln w="508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>
            <a:endCxn id="65" idx="1"/>
          </p:cNvCxnSpPr>
          <p:nvPr/>
        </p:nvCxnSpPr>
        <p:spPr>
          <a:xfrm>
            <a:off x="5127606" y="5355343"/>
            <a:ext cx="1673241" cy="376534"/>
          </a:xfrm>
          <a:prstGeom prst="straightConnector1">
            <a:avLst/>
          </a:prstGeom>
          <a:ln w="508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50354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85003"/>
          </a:xfrm>
        </p:spPr>
        <p:txBody>
          <a:bodyPr/>
          <a:lstStyle/>
          <a:p>
            <a:r>
              <a:rPr lang="en-US" sz="3600" dirty="0" smtClean="0"/>
              <a:t>Methodology – Step 11I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smtClean="0"/>
              <a:t>Each distribution feeder model is a composite of several different types of buildings or facilities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DC256EE-1223-1F48-AD8F-DE891931B700}" type="slidenum">
              <a:rPr lang="en-US"/>
              <a:pPr>
                <a:defRPr/>
              </a:pPr>
              <a:t>18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4212847"/>
              </p:ext>
            </p:extLst>
          </p:nvPr>
        </p:nvGraphicFramePr>
        <p:xfrm>
          <a:off x="1330032" y="1623067"/>
          <a:ext cx="6198525" cy="4348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0038"/>
                <a:gridCol w="1149372"/>
                <a:gridCol w="1239705"/>
                <a:gridCol w="1239705"/>
                <a:gridCol w="1239705"/>
              </a:tblGrid>
              <a:tr h="271549">
                <a:tc>
                  <a:txBody>
                    <a:bodyPr/>
                    <a:lstStyle/>
                    <a:p>
                      <a:r>
                        <a:rPr lang="en-US" dirty="0" smtClean="0"/>
                        <a:t>Building 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RES</a:t>
                      </a:r>
                    </a:p>
                    <a:p>
                      <a:r>
                        <a:rPr lang="en-US" dirty="0" smtClean="0"/>
                        <a:t>Suburban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COM</a:t>
                      </a:r>
                    </a:p>
                    <a:p>
                      <a:r>
                        <a:rPr lang="en-US" dirty="0" smtClean="0"/>
                        <a:t>Urban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MIX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RUR</a:t>
                      </a:r>
                    </a:p>
                    <a:p>
                      <a:r>
                        <a:rPr lang="en-US" dirty="0" smtClean="0"/>
                        <a:t>Rural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Residential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66%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43%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43%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Office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61%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14%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Retail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7%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11%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10%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9%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Grocery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6%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4%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6%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7%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Restaurant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13%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15%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17%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13%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Lodging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9%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5%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School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5%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4%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Warehouse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1%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1%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2%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Industrial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2%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3%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7%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Pumping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14%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001601" y="6099352"/>
            <a:ext cx="7736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</a:t>
            </a:r>
            <a:r>
              <a:rPr lang="en-US" dirty="0" smtClean="0"/>
              <a:t>ercentages are based on relative contributions to summer peak demand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16663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85003"/>
          </a:xfrm>
        </p:spPr>
        <p:txBody>
          <a:bodyPr/>
          <a:lstStyle/>
          <a:p>
            <a:r>
              <a:rPr lang="en-US" sz="3600" dirty="0" smtClean="0"/>
              <a:t>Sources of measured data - Residential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65747"/>
            <a:ext cx="5038725" cy="5704005"/>
          </a:xfrm>
        </p:spPr>
        <p:txBody>
          <a:bodyPr/>
          <a:lstStyle/>
          <a:p>
            <a:r>
              <a:rPr lang="en-US" sz="2000" dirty="0"/>
              <a:t>L</a:t>
            </a:r>
            <a:r>
              <a:rPr lang="en-US" sz="2000" dirty="0" smtClean="0"/>
              <a:t>oad shapes</a:t>
            </a:r>
          </a:p>
          <a:p>
            <a:pPr lvl="1"/>
            <a:r>
              <a:rPr lang="en-US" sz="1600" dirty="0"/>
              <a:t>Residential </a:t>
            </a:r>
            <a:r>
              <a:rPr lang="en-US" sz="1600" dirty="0" smtClean="0"/>
              <a:t>Building Stock </a:t>
            </a:r>
            <a:r>
              <a:rPr lang="en-US" sz="1600" dirty="0"/>
              <a:t>Assessment (RBSA)</a:t>
            </a:r>
          </a:p>
          <a:p>
            <a:pPr lvl="1"/>
            <a:r>
              <a:rPr lang="en-US" sz="1600" dirty="0"/>
              <a:t>End-use metering of ~100 residences in the Pacific Northwest (2010-11)</a:t>
            </a:r>
          </a:p>
          <a:p>
            <a:pPr lvl="1"/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neea.org/resources/2011-rbsa-metering-study</a:t>
            </a:r>
            <a:endParaRPr lang="en-US" sz="2000" dirty="0" smtClean="0"/>
          </a:p>
          <a:p>
            <a:r>
              <a:rPr lang="en-US" sz="2000" dirty="0" smtClean="0"/>
              <a:t>Space- and water-heating electrification</a:t>
            </a:r>
          </a:p>
          <a:p>
            <a:pPr lvl="1"/>
            <a:r>
              <a:rPr lang="en-US" sz="1600" dirty="0" smtClean="0"/>
              <a:t>U.S. Energy Information Agency Residential Energy Consumption Survey (RECS)</a:t>
            </a:r>
          </a:p>
          <a:p>
            <a:pPr lvl="1"/>
            <a:r>
              <a:rPr lang="en-US" sz="1600" dirty="0"/>
              <a:t>~</a:t>
            </a:r>
            <a:r>
              <a:rPr lang="en-US" sz="1600" dirty="0" smtClean="0"/>
              <a:t>5600 household surveys conducted in 2015</a:t>
            </a:r>
          </a:p>
          <a:p>
            <a:pPr lvl="1"/>
            <a:r>
              <a:rPr lang="en-US" sz="1600" dirty="0">
                <a:hlinkClick r:id="rId3"/>
              </a:rPr>
              <a:t>https://</a:t>
            </a:r>
            <a:r>
              <a:rPr lang="en-US" sz="1600" dirty="0" smtClean="0">
                <a:hlinkClick r:id="rId3"/>
              </a:rPr>
              <a:t>www.eia.gov/consumption/residential/index.php</a:t>
            </a:r>
            <a:endParaRPr lang="en-US" sz="1600" dirty="0" smtClean="0"/>
          </a:p>
          <a:p>
            <a:pPr lvl="1"/>
            <a:endParaRPr lang="en-US" sz="1600" dirty="0" smtClean="0"/>
          </a:p>
          <a:p>
            <a:pPr lvl="1"/>
            <a:r>
              <a:rPr lang="en-US" sz="1600" dirty="0" smtClean="0"/>
              <a:t>Information provided on electrification in Canadian electrification was provided by MRO and NPCC</a:t>
            </a:r>
          </a:p>
          <a:p>
            <a:pPr lvl="1"/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DC256EE-1223-1F48-AD8F-DE891931B700}" type="slidenum">
              <a:rPr lang="en-US"/>
              <a:pPr>
                <a:defRPr/>
              </a:pPr>
              <a:t>19</a:t>
            </a:fld>
            <a:endParaRPr 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79" t="9307" r="15908"/>
          <a:stretch/>
        </p:blipFill>
        <p:spPr bwMode="auto">
          <a:xfrm>
            <a:off x="6029325" y="832397"/>
            <a:ext cx="2712163" cy="352789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67" t="9464" r="18597" b="28774"/>
          <a:stretch/>
        </p:blipFill>
        <p:spPr bwMode="auto">
          <a:xfrm>
            <a:off x="5362426" y="3495675"/>
            <a:ext cx="3694618" cy="3001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387954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 and Purpose of this Talk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LBNL, BPA, and SLAC have collaborated to prepare region-specific feeder models for use in transmission planning studies that rely on the composite load model</a:t>
            </a:r>
          </a:p>
          <a:p>
            <a:r>
              <a:rPr lang="en-US" dirty="0" smtClean="0"/>
              <a:t>This talk:</a:t>
            </a:r>
          </a:p>
          <a:p>
            <a:pPr lvl="1"/>
            <a:r>
              <a:rPr lang="en-US" dirty="0" smtClean="0"/>
              <a:t>Provides background and insight into the end-uses represented in the composite </a:t>
            </a:r>
            <a:r>
              <a:rPr lang="en-US" dirty="0"/>
              <a:t>l</a:t>
            </a:r>
            <a:r>
              <a:rPr lang="en-US" dirty="0" smtClean="0"/>
              <a:t>oad model (Part 1)</a:t>
            </a:r>
          </a:p>
          <a:p>
            <a:pPr lvl="1"/>
            <a:r>
              <a:rPr lang="en-US" dirty="0" smtClean="0"/>
              <a:t>Describes the data, methods, and approaches we used to prepare composite load models for non-industrial feeders (Part 2)</a:t>
            </a:r>
          </a:p>
          <a:p>
            <a:pPr lvl="1"/>
            <a:r>
              <a:rPr lang="en-US" dirty="0" smtClean="0"/>
              <a:t>Sets the stage for a more detailed presentation on one of the two approaches used to develop models for non-industrial feeders for NERC LMTF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DC256EE-1223-1F48-AD8F-DE891931B700}" type="slidenum">
              <a:rPr lang="en-US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034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85003"/>
          </a:xfrm>
        </p:spPr>
        <p:txBody>
          <a:bodyPr/>
          <a:lstStyle/>
          <a:p>
            <a:r>
              <a:rPr lang="en-US" sz="3600" dirty="0" smtClean="0"/>
              <a:t>Sources of measured data - Commercial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813347"/>
            <a:ext cx="3877886" cy="2672803"/>
          </a:xfrm>
        </p:spPr>
        <p:txBody>
          <a:bodyPr/>
          <a:lstStyle/>
          <a:p>
            <a:r>
              <a:rPr lang="en-US" sz="2000" dirty="0"/>
              <a:t>L</a:t>
            </a:r>
            <a:r>
              <a:rPr lang="en-US" sz="2000" dirty="0" smtClean="0"/>
              <a:t>oad </a:t>
            </a:r>
            <a:r>
              <a:rPr lang="en-US" sz="2000" dirty="0"/>
              <a:t>shapes</a:t>
            </a:r>
          </a:p>
          <a:p>
            <a:pPr lvl="1"/>
            <a:r>
              <a:rPr lang="en-US" sz="1600" dirty="0"/>
              <a:t>California Commercial End-Use Survey (CEUS)</a:t>
            </a:r>
          </a:p>
          <a:p>
            <a:pPr lvl="1"/>
            <a:r>
              <a:rPr lang="en-US" sz="1600" dirty="0" smtClean="0"/>
              <a:t>Survey-based simulations, </a:t>
            </a:r>
            <a:r>
              <a:rPr lang="en-US" sz="1600" dirty="0"/>
              <a:t>calibrated </a:t>
            </a:r>
            <a:r>
              <a:rPr lang="en-US" sz="1600" dirty="0" smtClean="0"/>
              <a:t>to whole building metered data to develop end-use </a:t>
            </a:r>
            <a:r>
              <a:rPr lang="en-US" sz="1600" dirty="0"/>
              <a:t>load shapes for 2800 commercial buildings in California (2004-5)</a:t>
            </a:r>
          </a:p>
          <a:p>
            <a:pPr lvl="1"/>
            <a:r>
              <a:rPr lang="en-US" sz="1600" dirty="0">
                <a:hlinkClick r:id="rId2"/>
              </a:rPr>
              <a:t>http://</a:t>
            </a:r>
            <a:r>
              <a:rPr lang="en-US" sz="1600" dirty="0" smtClean="0">
                <a:hlinkClick r:id="rId2"/>
              </a:rPr>
              <a:t>capabilities.itron.com/CeusWeb/ChartsSF/Default2.aspx</a:t>
            </a:r>
            <a:endParaRPr lang="en-US" sz="20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DC256EE-1223-1F48-AD8F-DE891931B700}" type="slidenum">
              <a:rPr lang="en-US"/>
              <a:pPr>
                <a:defRPr/>
              </a:pPr>
              <a:t>20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1924" y="870396"/>
            <a:ext cx="5172075" cy="2520916"/>
          </a:xfrm>
          <a:prstGeom prst="rect">
            <a:avLst/>
          </a:prstGeom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47" t="9579" r="18404" b="32950"/>
          <a:stretch/>
        </p:blipFill>
        <p:spPr bwMode="auto">
          <a:xfrm>
            <a:off x="5376571" y="3670847"/>
            <a:ext cx="3706122" cy="28190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Content Placeholder 2"/>
          <p:cNvSpPr txBox="1">
            <a:spLocks/>
          </p:cNvSpPr>
          <p:nvPr/>
        </p:nvSpPr>
        <p:spPr bwMode="auto">
          <a:xfrm>
            <a:off x="133349" y="3737522"/>
            <a:ext cx="5343525" cy="2874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ts val="1000"/>
              </a:spcAft>
              <a:buClr>
                <a:srgbClr val="0D5D55"/>
              </a:buClr>
              <a:buSzPct val="85000"/>
              <a:buFont typeface="Wingdings" charset="2"/>
              <a:buChar char="u"/>
              <a:defRPr sz="28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1pPr>
            <a:lvl2pPr marL="569913" indent="-230188" algn="l" defTabSz="457200" rtl="0" eaLnBrk="1" fontAlgn="base" hangingPunct="1">
              <a:spcBef>
                <a:spcPct val="0"/>
              </a:spcBef>
              <a:spcAft>
                <a:spcPts val="600"/>
              </a:spcAft>
              <a:buClr>
                <a:srgbClr val="800000"/>
              </a:buClr>
              <a:buSzPct val="60000"/>
              <a:buFont typeface="Wingdings" charset="0"/>
              <a:buChar char="q"/>
              <a:defRPr sz="2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2pPr>
            <a:lvl3pPr marL="800100" indent="-230188" algn="l" defTabSz="457200" rtl="0" eaLnBrk="1" fontAlgn="base" hangingPunct="1">
              <a:spcBef>
                <a:spcPct val="0"/>
              </a:spcBef>
              <a:spcAft>
                <a:spcPts val="600"/>
              </a:spcAft>
              <a:buClr>
                <a:srgbClr val="0A476C"/>
              </a:buClr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3pPr>
            <a:lvl4pPr marL="1030288" indent="-228600" algn="l" defTabSz="573088" rtl="0" eaLnBrk="1" fontAlgn="base" hangingPunct="1">
              <a:spcBef>
                <a:spcPct val="0"/>
              </a:spcBef>
              <a:spcAft>
                <a:spcPts val="600"/>
              </a:spcAft>
              <a:buFont typeface="Arial" charset="0"/>
              <a:buChar char="–"/>
              <a:defRPr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4pPr>
            <a:lvl5pPr marL="1260475" indent="-230188" algn="l" defTabSz="457200" rtl="0" eaLnBrk="1" fontAlgn="base" hangingPunct="1">
              <a:spcBef>
                <a:spcPct val="0"/>
              </a:spcBef>
              <a:spcAft>
                <a:spcPts val="600"/>
              </a:spcAft>
              <a:buFont typeface="Arial" charset="0"/>
              <a:buChar char="»"/>
              <a:defRPr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/>
              <a:t>Space- and water-heating electrification</a:t>
            </a:r>
          </a:p>
          <a:p>
            <a:pPr lvl="1"/>
            <a:r>
              <a:rPr lang="en-US" sz="1600" dirty="0" smtClean="0"/>
              <a:t>U.S. Energy Information Agency Commercial Building Energy Consumption Survey (RECS)</a:t>
            </a:r>
          </a:p>
          <a:p>
            <a:pPr lvl="1"/>
            <a:r>
              <a:rPr lang="en-US" sz="1600" dirty="0" smtClean="0"/>
              <a:t>6,700 building interviews (2012)</a:t>
            </a:r>
          </a:p>
          <a:p>
            <a:pPr lvl="1"/>
            <a:r>
              <a:rPr lang="en-US" sz="1600" dirty="0" smtClean="0">
                <a:hlinkClick r:id="rId5"/>
              </a:rPr>
              <a:t>https://www.eia.gov/consumption/residential/index.php</a:t>
            </a:r>
            <a:endParaRPr lang="en-US" sz="1600" dirty="0" smtClean="0"/>
          </a:p>
          <a:p>
            <a:pPr lvl="1"/>
            <a:endParaRPr lang="en-US" sz="1600" dirty="0" smtClean="0"/>
          </a:p>
          <a:p>
            <a:pPr lvl="1"/>
            <a:r>
              <a:rPr lang="en-US" sz="1600" dirty="0" smtClean="0"/>
              <a:t>Information provided on electrification in Canadian electrification was provided by MRO and NPCC</a:t>
            </a:r>
          </a:p>
          <a:p>
            <a:pPr lvl="1"/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8094733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 of our results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DC256EE-1223-1F48-AD8F-DE891931B700}" type="slidenum">
              <a:rPr lang="en-US"/>
              <a:pPr>
                <a:defRPr/>
              </a:pPr>
              <a:t>21</a:t>
            </a:fld>
            <a:endParaRPr lang="en-US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680516"/>
            <a:ext cx="3207829" cy="2405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1783" y="1257300"/>
            <a:ext cx="3207829" cy="17638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0059" y="3705225"/>
            <a:ext cx="3233419" cy="24250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8180" y="1400175"/>
            <a:ext cx="3152470" cy="15923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2028" y="3676650"/>
            <a:ext cx="3187584" cy="2390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13578"/>
            <a:ext cx="3207829" cy="2405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504825" y="3171825"/>
            <a:ext cx="8410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Summer Peak Day				Winter Peak Day			Spring Light Load Day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08432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85003"/>
          </a:xfrm>
        </p:spPr>
        <p:txBody>
          <a:bodyPr/>
          <a:lstStyle/>
          <a:p>
            <a:r>
              <a:rPr lang="en-US" sz="3600" dirty="0" smtClean="0"/>
              <a:t>Initial Comparisons to Prior Estimates I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DC256EE-1223-1F48-AD8F-DE891931B700}" type="slidenum">
              <a:rPr lang="en-US"/>
              <a:pPr>
                <a:defRPr/>
              </a:pPr>
              <a:t>22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23825" y="1003095"/>
            <a:ext cx="8686800" cy="5704005"/>
          </a:xfrm>
        </p:spPr>
        <p:txBody>
          <a:bodyPr/>
          <a:lstStyle/>
          <a:p>
            <a:r>
              <a:rPr lang="en-US" dirty="0" smtClean="0"/>
              <a:t> DOE sponsored development of composite load model estimates for ISO-New England in 2013</a:t>
            </a:r>
          </a:p>
        </p:txBody>
      </p:sp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13076161"/>
              </p:ext>
            </p:extLst>
          </p:nvPr>
        </p:nvGraphicFramePr>
        <p:xfrm>
          <a:off x="123825" y="1905000"/>
          <a:ext cx="4914900" cy="4343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7" name="Char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05662612"/>
              </p:ext>
            </p:extLst>
          </p:nvPr>
        </p:nvGraphicFramePr>
        <p:xfrm>
          <a:off x="4829175" y="1003096"/>
          <a:ext cx="4962525" cy="556915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4909929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85003"/>
          </a:xfrm>
        </p:spPr>
        <p:txBody>
          <a:bodyPr/>
          <a:lstStyle/>
          <a:p>
            <a:r>
              <a:rPr lang="en-US" sz="3600" dirty="0" smtClean="0"/>
              <a:t>Initial Comparisons to Prior Estimates II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DC256EE-1223-1F48-AD8F-DE891931B700}" type="slidenum">
              <a:rPr lang="en-US"/>
              <a:pPr>
                <a:defRPr/>
              </a:pPr>
              <a:t>23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23825" y="1003095"/>
            <a:ext cx="8686800" cy="5704005"/>
          </a:xfrm>
        </p:spPr>
        <p:txBody>
          <a:bodyPr/>
          <a:lstStyle/>
          <a:p>
            <a:r>
              <a:rPr lang="en-US" dirty="0" smtClean="0"/>
              <a:t>FRCC has also developed composite load model estimates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7" name="Char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21145030"/>
              </p:ext>
            </p:extLst>
          </p:nvPr>
        </p:nvGraphicFramePr>
        <p:xfrm>
          <a:off x="1066799" y="1800226"/>
          <a:ext cx="7019925" cy="46973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6127293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Steps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031670"/>
            <a:ext cx="8686800" cy="5704005"/>
          </a:xfrm>
        </p:spPr>
        <p:txBody>
          <a:bodyPr/>
          <a:lstStyle/>
          <a:p>
            <a:r>
              <a:rPr lang="en-US" dirty="0" smtClean="0"/>
              <a:t>We have developed an initial set of feeder models for every NERC region</a:t>
            </a:r>
          </a:p>
          <a:p>
            <a:r>
              <a:rPr lang="en-US" dirty="0" smtClean="0"/>
              <a:t>We are currently comparing our initial models with other sources – next up, comparisons with EPRI-developed models</a:t>
            </a:r>
          </a:p>
          <a:p>
            <a:r>
              <a:rPr lang="en-US" dirty="0" smtClean="0"/>
              <a:t>We plan to continue to refine our models in preparation for the field trial starting this fall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DC256EE-1223-1F48-AD8F-DE891931B700}" type="slidenum">
              <a:rPr lang="en-US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7883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 and Transition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031670"/>
            <a:ext cx="8686800" cy="5704005"/>
          </a:xfrm>
        </p:spPr>
        <p:txBody>
          <a:bodyPr/>
          <a:lstStyle/>
          <a:p>
            <a:r>
              <a:rPr lang="en-US" dirty="0" smtClean="0"/>
              <a:t>This talk has:</a:t>
            </a:r>
          </a:p>
          <a:p>
            <a:pPr lvl="1"/>
            <a:r>
              <a:rPr lang="en-US" dirty="0"/>
              <a:t>Provided background and insight into the end-uses represented in the composite load model (Part 1)</a:t>
            </a:r>
          </a:p>
          <a:p>
            <a:pPr lvl="1"/>
            <a:r>
              <a:rPr lang="en-US" dirty="0"/>
              <a:t>Described, at a high-level, the data, methods, and approaches we used to prepare composite load models for non-industrial feeders</a:t>
            </a:r>
          </a:p>
          <a:p>
            <a:pPr lvl="1"/>
            <a:r>
              <a:rPr lang="en-US" dirty="0"/>
              <a:t>Presented initial </a:t>
            </a:r>
            <a:r>
              <a:rPr lang="en-US" dirty="0" smtClean="0"/>
              <a:t>comparisons </a:t>
            </a:r>
            <a:r>
              <a:rPr lang="en-US" dirty="0"/>
              <a:t>of our analysis to prior </a:t>
            </a:r>
            <a:r>
              <a:rPr lang="en-US" dirty="0" smtClean="0"/>
              <a:t>efforts</a:t>
            </a:r>
          </a:p>
          <a:p>
            <a:r>
              <a:rPr lang="en-US" dirty="0" smtClean="0"/>
              <a:t>The next talk will:</a:t>
            </a:r>
          </a:p>
          <a:p>
            <a:pPr lvl="1"/>
            <a:r>
              <a:rPr lang="en-US" dirty="0" smtClean="0"/>
              <a:t>Provide a more detailed description one of the two approaches used to develop models for non-industrial feeders for NERC LMTF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DC256EE-1223-1F48-AD8F-DE891931B700}" type="slidenum">
              <a:rPr lang="en-US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189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55470"/>
            <a:ext cx="8456614" cy="5704005"/>
          </a:xfrm>
        </p:spPr>
        <p:txBody>
          <a:bodyPr/>
          <a:lstStyle/>
          <a:p>
            <a:r>
              <a:rPr lang="en-US" dirty="0" smtClean="0"/>
              <a:t>The intended audience for this talk includes:</a:t>
            </a:r>
          </a:p>
          <a:p>
            <a:pPr lvl="1"/>
            <a:r>
              <a:rPr lang="en-US" dirty="0" smtClean="0"/>
              <a:t>Planners interested in the engineering background of CMLD</a:t>
            </a:r>
          </a:p>
          <a:p>
            <a:pPr lvl="1"/>
            <a:r>
              <a:rPr lang="en-US" dirty="0" smtClean="0"/>
              <a:t>Planners interested in revising CMLD feeder models based on more detailed, local information</a:t>
            </a:r>
          </a:p>
          <a:p>
            <a:pPr marL="339725" lvl="1" indent="0">
              <a:buNone/>
            </a:pPr>
            <a:endParaRPr lang="en-US" dirty="0" smtClean="0"/>
          </a:p>
          <a:p>
            <a:pPr marL="339725" lvl="1" indent="0">
              <a:buNone/>
            </a:pPr>
            <a:r>
              <a:rPr lang="en-US" dirty="0" smtClean="0"/>
              <a:t>The tools and data used to develop the models presented today will be further developed and made available for planners to use</a:t>
            </a:r>
          </a:p>
          <a:p>
            <a:pPr marL="339725" lvl="1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DC256EE-1223-1F48-AD8F-DE891931B700}" type="slidenum">
              <a:rPr lang="en-US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4761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060245"/>
            <a:ext cx="8686800" cy="5704005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Understanding how non-industrial uses of electricity are accounted for in the composite load model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DC256EE-1223-1F48-AD8F-DE891931B700}" type="slidenum">
              <a:rPr lang="en-US"/>
              <a:pPr>
                <a:defRPr/>
              </a:pPr>
              <a:t>4</a:t>
            </a:fld>
            <a:endParaRPr lang="en-US"/>
          </a:p>
        </p:txBody>
      </p:sp>
      <p:pic>
        <p:nvPicPr>
          <p:cNvPr id="5" name="image5.jpe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628900"/>
            <a:ext cx="3848099" cy="2971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397" y="2838448"/>
            <a:ext cx="5048253" cy="2524127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4067175" y="3467100"/>
            <a:ext cx="978408" cy="4846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ight Arrow 7"/>
          <p:cNvSpPr/>
          <p:nvPr/>
        </p:nvSpPr>
        <p:spPr>
          <a:xfrm rot="-10800000">
            <a:off x="4029075" y="4343594"/>
            <a:ext cx="978408" cy="4846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2533650" y="2348538"/>
            <a:ext cx="1485900" cy="3509337"/>
          </a:xfrm>
          <a:prstGeom prst="ellipse">
            <a:avLst/>
          </a:prstGeom>
          <a:noFill/>
          <a:ln w="41275"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1115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Motor A?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smtClean="0"/>
              <a:t>Motor A consists of 3-phase direct drive reciprocating and scroll compressors  </a:t>
            </a:r>
          </a:p>
          <a:p>
            <a:r>
              <a:rPr lang="en-US" sz="2000" dirty="0" smtClean="0"/>
              <a:t>The most common application of these compressors is package </a:t>
            </a:r>
            <a:r>
              <a:rPr lang="en-US" sz="2000" dirty="0"/>
              <a:t>t</a:t>
            </a:r>
            <a:r>
              <a:rPr lang="en-US" sz="2000" dirty="0" smtClean="0"/>
              <a:t>erminal HVAC (heating, ventilating, and air conditioning) units on commercial buildings, but they are also used extensively in commercial refrigeration units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DC256EE-1223-1F48-AD8F-DE891931B700}" type="slidenum">
              <a:rPr lang="en-US"/>
              <a:pPr>
                <a:defRPr/>
              </a:pPr>
              <a:t>5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80" y="2706624"/>
            <a:ext cx="4298901" cy="284645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6384" y="2706624"/>
            <a:ext cx="4508329" cy="284645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6180" y="5629274"/>
            <a:ext cx="40205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Rooftop HVAC unit </a:t>
            </a:r>
            <a:r>
              <a:rPr lang="en-US" dirty="0" smtClean="0"/>
              <a:t>and other package units are most popular means for cooling and heating commercial buildings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 flipH="1">
            <a:off x="4556829" y="5574221"/>
            <a:ext cx="4761737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Three-phase compressor motors (10 to 20HP) represent most of refrigeration load in grocery stores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9288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Motor B?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smtClean="0"/>
              <a:t>Motor B consists of 3-phase direct drive fans </a:t>
            </a:r>
          </a:p>
          <a:p>
            <a:r>
              <a:rPr lang="en-US" sz="2000" dirty="0" smtClean="0"/>
              <a:t>The most common application of these fans is in commercial HVAC system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DC256EE-1223-1F48-AD8F-DE891931B700}" type="slidenum">
              <a:rPr lang="en-US"/>
              <a:pPr>
                <a:defRPr/>
              </a:pPr>
              <a:t>6</a:t>
            </a:fld>
            <a:endParaRPr lang="en-US"/>
          </a:p>
        </p:txBody>
      </p:sp>
      <p:pic>
        <p:nvPicPr>
          <p:cNvPr id="8" name="Picture 2" descr="C:\Users\Dmitry\Documents\_04-Load\_BPA HQ\BPA_HQ\Pictures-2017\IMG_1309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7453" y="2238375"/>
            <a:ext cx="4303254" cy="3227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2105025" y="5614570"/>
            <a:ext cx="38957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3-phase fans, 460V, 60 </a:t>
            </a:r>
            <a:r>
              <a:rPr lang="en-US" sz="1600" dirty="0"/>
              <a:t>HP </a:t>
            </a:r>
            <a:r>
              <a:rPr lang="en-US" sz="1600" dirty="0" smtClean="0"/>
              <a:t>each -</a:t>
            </a:r>
            <a:endParaRPr lang="en-US" sz="1600" dirty="0"/>
          </a:p>
          <a:p>
            <a:r>
              <a:rPr lang="en-US" sz="1600" dirty="0" smtClean="0"/>
              <a:t>Large multi-story commercial buildings</a:t>
            </a:r>
          </a:p>
          <a:p>
            <a:r>
              <a:rPr lang="en-US" sz="1600" dirty="0" smtClean="0"/>
              <a:t>all have centralized HVAC systems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3634188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91"/>
          <a:stretch/>
        </p:blipFill>
        <p:spPr>
          <a:xfrm>
            <a:off x="4352925" y="2286728"/>
            <a:ext cx="4638675" cy="382535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Motor C?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smtClean="0"/>
              <a:t>Motor C consists mainly of 3-phase direct drive pumps and smaller fans</a:t>
            </a:r>
          </a:p>
          <a:p>
            <a:r>
              <a:rPr lang="en-US" sz="2000" dirty="0" smtClean="0"/>
              <a:t>The most common application of these pumps is in large central HVAC systems and of these smaller fans is in residential HVAC (ventilation)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DC256EE-1223-1F48-AD8F-DE891931B700}" type="slidenum">
              <a:rPr lang="en-US"/>
              <a:pPr>
                <a:defRPr/>
              </a:pPr>
              <a:t>7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887" y="2106852"/>
            <a:ext cx="3123163" cy="4005228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6419850" y="3718391"/>
            <a:ext cx="1390650" cy="962025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21253" y="6097537"/>
            <a:ext cx="4031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20 HP “Super-Efficiency” pump motor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68320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Motor D?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smtClean="0"/>
              <a:t>Motor D consists mainly of single-phase direct drive induction motor compressors</a:t>
            </a:r>
          </a:p>
          <a:p>
            <a:r>
              <a:rPr lang="en-US" sz="2000" dirty="0" smtClean="0"/>
              <a:t>The most common application of these compressors is in residential central AC units and in residential refrigerator/freezers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DC256EE-1223-1F48-AD8F-DE891931B700}" type="slidenum">
              <a:rPr lang="en-US"/>
              <a:pPr>
                <a:defRPr/>
              </a:pPr>
              <a:t>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91"/>
          <a:stretch/>
        </p:blipFill>
        <p:spPr>
          <a:xfrm>
            <a:off x="2819400" y="3634659"/>
            <a:ext cx="3228975" cy="2662822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2819400" y="4402837"/>
            <a:ext cx="1409701" cy="1457324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9339" y="2695575"/>
            <a:ext cx="3164586" cy="316458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534025" y="5860161"/>
            <a:ext cx="3381375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Kenmore 61212 21 cu. ft. Energy Star Top-Freezer Fridge - White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74" y="2396408"/>
            <a:ext cx="2461341" cy="2461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530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are Power Electronic loads?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smtClean="0"/>
              <a:t>Power electronic loads are loads that are characterized by operation at constant power</a:t>
            </a:r>
          </a:p>
          <a:p>
            <a:r>
              <a:rPr lang="en-US" sz="2000" dirty="0" smtClean="0"/>
              <a:t>The most common applications include adjustable (or variable) speed drives on motors, compressors, and pumps, and all forms electronics-based equipment (computers, monitors, etc.)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DC256EE-1223-1F48-AD8F-DE891931B700}" type="slidenum">
              <a:rPr lang="en-US"/>
              <a:pPr>
                <a:defRPr/>
              </a:pPr>
              <a:t>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9774" y="3266182"/>
            <a:ext cx="3324226" cy="332422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75" y="3266182"/>
            <a:ext cx="3733800" cy="303371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4712" y="2639913"/>
            <a:ext cx="2617887" cy="261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538242"/>
      </p:ext>
    </p:extLst>
  </p:cSld>
  <p:clrMapOvr>
    <a:masterClrMapping/>
  </p:clrMapOvr>
</p:sld>
</file>

<file path=ppt/theme/theme1.xml><?xml version="1.0" encoding="utf-8"?>
<a:theme xmlns:a="http://schemas.openxmlformats.org/drawingml/2006/main" name="new-eetd-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1755</TotalTime>
  <Words>1553</Words>
  <Application>Microsoft Office PowerPoint</Application>
  <PresentationFormat>On-screen Show (4:3)</PresentationFormat>
  <Paragraphs>261</Paragraphs>
  <Slides>25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6" baseType="lpstr">
      <vt:lpstr>new-eetd-template</vt:lpstr>
      <vt:lpstr>DOE/BPA Load Composition Analysis</vt:lpstr>
      <vt:lpstr>Overview and Purpose of this Talk</vt:lpstr>
      <vt:lpstr>PowerPoint Presentation</vt:lpstr>
      <vt:lpstr>Part 1</vt:lpstr>
      <vt:lpstr>What is Motor A?</vt:lpstr>
      <vt:lpstr>What is Motor B?</vt:lpstr>
      <vt:lpstr>What is Motor C?</vt:lpstr>
      <vt:lpstr>What is Motor D?</vt:lpstr>
      <vt:lpstr>What are Power Electronic loads?</vt:lpstr>
      <vt:lpstr>What are Static loads?</vt:lpstr>
      <vt:lpstr>Linking Load Types to End-Uses</vt:lpstr>
      <vt:lpstr>Part II</vt:lpstr>
      <vt:lpstr>What is the goal of our analysis?</vt:lpstr>
      <vt:lpstr>Important Opening Perspectives</vt:lpstr>
      <vt:lpstr>Overview of Methodology</vt:lpstr>
      <vt:lpstr>Methodology – Step 1</vt:lpstr>
      <vt:lpstr>Methodology – Step I1</vt:lpstr>
      <vt:lpstr>Methodology – Step 11I</vt:lpstr>
      <vt:lpstr>Sources of measured data - Residential</vt:lpstr>
      <vt:lpstr>Sources of measured data - Commercial</vt:lpstr>
      <vt:lpstr>Format of our results</vt:lpstr>
      <vt:lpstr>Initial Comparisons to Prior Estimates I</vt:lpstr>
      <vt:lpstr>Initial Comparisons to Prior Estimates II</vt:lpstr>
      <vt:lpstr>Next Steps</vt:lpstr>
      <vt:lpstr>Summary and Transition</vt:lpstr>
    </vt:vector>
  </TitlesOfParts>
  <Company>Lawrence Berkeley National Laboratory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Sondra Jarvis</dc:creator>
  <cp:lastModifiedBy>Joe Eto</cp:lastModifiedBy>
  <cp:revision>177</cp:revision>
  <dcterms:created xsi:type="dcterms:W3CDTF">2013-04-03T00:37:10Z</dcterms:created>
  <dcterms:modified xsi:type="dcterms:W3CDTF">2019-07-30T16:44:39Z</dcterms:modified>
</cp:coreProperties>
</file>